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6" r:id="rId3"/>
    <p:sldId id="259" r:id="rId4"/>
    <p:sldId id="260" r:id="rId5"/>
    <p:sldId id="258" r:id="rId6"/>
    <p:sldId id="271" r:id="rId7"/>
    <p:sldId id="270" r:id="rId8"/>
    <p:sldId id="268" r:id="rId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DC6C8C-AB05-4868-8BEF-7119DA3FA09B}" type="datetimeFigureOut">
              <a:rPr kumimoji="1" lang="ja-JP" altLang="en-US" smtClean="0"/>
              <a:t>2021/12/9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0820D-ED4D-4825-BB86-D14E6CF22002}" type="slidenum">
              <a:rPr kumimoji="1" lang="ja-JP" altLang="en-US" smtClean="0"/>
              <a:t>‹#›</a:t>
            </a:fld>
            <a:endParaRPr kumimoji="1" lang="ja-JP" altLang="en-US"/>
          </a:p>
        </p:txBody>
      </p:sp>
    </p:spTree>
    <p:extLst>
      <p:ext uri="{BB962C8B-B14F-4D97-AF65-F5344CB8AC3E}">
        <p14:creationId xmlns:p14="http://schemas.microsoft.com/office/powerpoint/2010/main" val="7389902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DD0820D-ED4D-4825-BB86-D14E6CF22002}" type="slidenum">
              <a:rPr kumimoji="1" lang="ja-JP" altLang="en-US" smtClean="0"/>
              <a:t>3</a:t>
            </a:fld>
            <a:endParaRPr kumimoji="1" lang="ja-JP" altLang="en-US"/>
          </a:p>
        </p:txBody>
      </p:sp>
    </p:spTree>
    <p:extLst>
      <p:ext uri="{BB962C8B-B14F-4D97-AF65-F5344CB8AC3E}">
        <p14:creationId xmlns:p14="http://schemas.microsoft.com/office/powerpoint/2010/main" val="3922316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DD0820D-ED4D-4825-BB86-D14E6CF22002}" type="slidenum">
              <a:rPr kumimoji="1" lang="ja-JP" altLang="en-US" smtClean="0"/>
              <a:t>4</a:t>
            </a:fld>
            <a:endParaRPr kumimoji="1" lang="ja-JP" altLang="en-US"/>
          </a:p>
        </p:txBody>
      </p:sp>
    </p:spTree>
    <p:extLst>
      <p:ext uri="{BB962C8B-B14F-4D97-AF65-F5344CB8AC3E}">
        <p14:creationId xmlns:p14="http://schemas.microsoft.com/office/powerpoint/2010/main" val="1469580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8A3B6B-F3E7-415F-85FF-A9A3B258DA1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94A2134-20AC-416A-AE35-81E2BCE314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ECD289B-608A-4392-93DE-43CE69DE4399}"/>
              </a:ext>
            </a:extLst>
          </p:cNvPr>
          <p:cNvSpPr>
            <a:spLocks noGrp="1"/>
          </p:cNvSpPr>
          <p:nvPr>
            <p:ph type="dt" sz="half" idx="10"/>
          </p:nvPr>
        </p:nvSpPr>
        <p:spPr/>
        <p:txBody>
          <a:bodyPr/>
          <a:lstStyle/>
          <a:p>
            <a:fld id="{B46194F0-318A-4125-8B25-7046510342E8}" type="datetimeFigureOut">
              <a:rPr kumimoji="1" lang="ja-JP" altLang="en-US" smtClean="0"/>
              <a:t>2021/12/9</a:t>
            </a:fld>
            <a:endParaRPr kumimoji="1" lang="ja-JP" altLang="en-US"/>
          </a:p>
        </p:txBody>
      </p:sp>
      <p:sp>
        <p:nvSpPr>
          <p:cNvPr id="5" name="フッター プレースホルダー 4">
            <a:extLst>
              <a:ext uri="{FF2B5EF4-FFF2-40B4-BE49-F238E27FC236}">
                <a16:creationId xmlns:a16="http://schemas.microsoft.com/office/drawing/2014/main" id="{0ED8EBFC-6881-4011-9AA7-24E3EC9FB9C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BE5FDA-A383-420E-971A-AFB20C4CC87F}"/>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3005432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EC5C21-0496-4B81-B3B5-35335BAE5D0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6DC0593-57A7-4573-A67B-46EA17F0C56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AFA457-FA0E-476C-8183-C400702B9C34}"/>
              </a:ext>
            </a:extLst>
          </p:cNvPr>
          <p:cNvSpPr>
            <a:spLocks noGrp="1"/>
          </p:cNvSpPr>
          <p:nvPr>
            <p:ph type="dt" sz="half" idx="10"/>
          </p:nvPr>
        </p:nvSpPr>
        <p:spPr/>
        <p:txBody>
          <a:bodyPr/>
          <a:lstStyle/>
          <a:p>
            <a:fld id="{B46194F0-318A-4125-8B25-7046510342E8}" type="datetimeFigureOut">
              <a:rPr kumimoji="1" lang="ja-JP" altLang="en-US" smtClean="0"/>
              <a:t>2021/12/9</a:t>
            </a:fld>
            <a:endParaRPr kumimoji="1" lang="ja-JP" altLang="en-US"/>
          </a:p>
        </p:txBody>
      </p:sp>
      <p:sp>
        <p:nvSpPr>
          <p:cNvPr id="5" name="フッター プレースホルダー 4">
            <a:extLst>
              <a:ext uri="{FF2B5EF4-FFF2-40B4-BE49-F238E27FC236}">
                <a16:creationId xmlns:a16="http://schemas.microsoft.com/office/drawing/2014/main" id="{8DAEE1A7-1977-45C3-9D35-0B07405493F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3F8DE7-FB20-4340-8329-75404948C79F}"/>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2175796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C6D32AE-A2AA-4186-91C6-6BA6DF57AE3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9DA7AD4-FEEE-4411-A494-C9C15FA239D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7AED63-91F0-4794-80C3-F8A54DFB0A6A}"/>
              </a:ext>
            </a:extLst>
          </p:cNvPr>
          <p:cNvSpPr>
            <a:spLocks noGrp="1"/>
          </p:cNvSpPr>
          <p:nvPr>
            <p:ph type="dt" sz="half" idx="10"/>
          </p:nvPr>
        </p:nvSpPr>
        <p:spPr/>
        <p:txBody>
          <a:bodyPr/>
          <a:lstStyle/>
          <a:p>
            <a:fld id="{B46194F0-318A-4125-8B25-7046510342E8}" type="datetimeFigureOut">
              <a:rPr kumimoji="1" lang="ja-JP" altLang="en-US" smtClean="0"/>
              <a:t>2021/12/9</a:t>
            </a:fld>
            <a:endParaRPr kumimoji="1" lang="ja-JP" altLang="en-US"/>
          </a:p>
        </p:txBody>
      </p:sp>
      <p:sp>
        <p:nvSpPr>
          <p:cNvPr id="5" name="フッター プレースホルダー 4">
            <a:extLst>
              <a:ext uri="{FF2B5EF4-FFF2-40B4-BE49-F238E27FC236}">
                <a16:creationId xmlns:a16="http://schemas.microsoft.com/office/drawing/2014/main" id="{7790F32C-3187-417E-8B4A-DA626E0DE9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2352C0-0FB1-44C2-A417-A13C6CD864C3}"/>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69737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137094-DC60-49E2-9208-5944CF4D26B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D4F6158-451C-4C4B-9820-C7114540B27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96BED7-7064-4793-985B-5A65418FACE3}"/>
              </a:ext>
            </a:extLst>
          </p:cNvPr>
          <p:cNvSpPr>
            <a:spLocks noGrp="1"/>
          </p:cNvSpPr>
          <p:nvPr>
            <p:ph type="dt" sz="half" idx="10"/>
          </p:nvPr>
        </p:nvSpPr>
        <p:spPr/>
        <p:txBody>
          <a:bodyPr/>
          <a:lstStyle/>
          <a:p>
            <a:fld id="{B46194F0-318A-4125-8B25-7046510342E8}" type="datetimeFigureOut">
              <a:rPr kumimoji="1" lang="ja-JP" altLang="en-US" smtClean="0"/>
              <a:t>2021/12/9</a:t>
            </a:fld>
            <a:endParaRPr kumimoji="1" lang="ja-JP" altLang="en-US"/>
          </a:p>
        </p:txBody>
      </p:sp>
      <p:sp>
        <p:nvSpPr>
          <p:cNvPr id="5" name="フッター プレースホルダー 4">
            <a:extLst>
              <a:ext uri="{FF2B5EF4-FFF2-40B4-BE49-F238E27FC236}">
                <a16:creationId xmlns:a16="http://schemas.microsoft.com/office/drawing/2014/main" id="{644C706A-D990-420C-9972-D45326E4CF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DFE164E-F33A-4D53-953F-CD626763118C}"/>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136709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E447D8-DD6E-4819-8F2F-7532C49D1E7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55F2C7F-5542-47FE-A67D-1638E22A5F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25F4BA2-CA1C-420B-AF07-10B9B8BCF317}"/>
              </a:ext>
            </a:extLst>
          </p:cNvPr>
          <p:cNvSpPr>
            <a:spLocks noGrp="1"/>
          </p:cNvSpPr>
          <p:nvPr>
            <p:ph type="dt" sz="half" idx="10"/>
          </p:nvPr>
        </p:nvSpPr>
        <p:spPr/>
        <p:txBody>
          <a:bodyPr/>
          <a:lstStyle/>
          <a:p>
            <a:fld id="{B46194F0-318A-4125-8B25-7046510342E8}" type="datetimeFigureOut">
              <a:rPr kumimoji="1" lang="ja-JP" altLang="en-US" smtClean="0"/>
              <a:t>2021/12/9</a:t>
            </a:fld>
            <a:endParaRPr kumimoji="1" lang="ja-JP" altLang="en-US"/>
          </a:p>
        </p:txBody>
      </p:sp>
      <p:sp>
        <p:nvSpPr>
          <p:cNvPr id="5" name="フッター プレースホルダー 4">
            <a:extLst>
              <a:ext uri="{FF2B5EF4-FFF2-40B4-BE49-F238E27FC236}">
                <a16:creationId xmlns:a16="http://schemas.microsoft.com/office/drawing/2014/main" id="{FC27A790-9C2F-4FAA-87FE-E78E0C72FDD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D96CC3-E0A0-42C1-A6F0-89EC4BF3E7E2}"/>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574610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73E8F6-9CDD-43D1-A613-21DFA3AEC0C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AF27B76-43E4-47E8-9632-96B6CCDCAB1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F8D5E72-3229-4C73-8819-0D020A2559D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CFB2A11-FE01-44DB-8132-B886FB7E468C}"/>
              </a:ext>
            </a:extLst>
          </p:cNvPr>
          <p:cNvSpPr>
            <a:spLocks noGrp="1"/>
          </p:cNvSpPr>
          <p:nvPr>
            <p:ph type="dt" sz="half" idx="10"/>
          </p:nvPr>
        </p:nvSpPr>
        <p:spPr/>
        <p:txBody>
          <a:bodyPr/>
          <a:lstStyle/>
          <a:p>
            <a:fld id="{B46194F0-318A-4125-8B25-7046510342E8}" type="datetimeFigureOut">
              <a:rPr kumimoji="1" lang="ja-JP" altLang="en-US" smtClean="0"/>
              <a:t>2021/12/9</a:t>
            </a:fld>
            <a:endParaRPr kumimoji="1" lang="ja-JP" altLang="en-US"/>
          </a:p>
        </p:txBody>
      </p:sp>
      <p:sp>
        <p:nvSpPr>
          <p:cNvPr id="6" name="フッター プレースホルダー 5">
            <a:extLst>
              <a:ext uri="{FF2B5EF4-FFF2-40B4-BE49-F238E27FC236}">
                <a16:creationId xmlns:a16="http://schemas.microsoft.com/office/drawing/2014/main" id="{463C1138-3494-4B12-AFBD-1DB8EFA51AD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83C6209-7145-49E9-AB6E-5195E03FD367}"/>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512842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080087-A3CC-4252-A599-B8CF8675556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9325B4E-94F1-4238-90E1-58B517D1E2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29B6C85-BE68-45C1-8AF4-309D3ACD36B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E24177A-E42F-4C5E-B2D8-4E2CA9775E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59BAED1-04C2-4348-96F5-EEA95EF3D43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C445364-7575-43C4-BCCB-1B715AF72526}"/>
              </a:ext>
            </a:extLst>
          </p:cNvPr>
          <p:cNvSpPr>
            <a:spLocks noGrp="1"/>
          </p:cNvSpPr>
          <p:nvPr>
            <p:ph type="dt" sz="half" idx="10"/>
          </p:nvPr>
        </p:nvSpPr>
        <p:spPr/>
        <p:txBody>
          <a:bodyPr/>
          <a:lstStyle/>
          <a:p>
            <a:fld id="{B46194F0-318A-4125-8B25-7046510342E8}" type="datetimeFigureOut">
              <a:rPr kumimoji="1" lang="ja-JP" altLang="en-US" smtClean="0"/>
              <a:t>2021/12/9</a:t>
            </a:fld>
            <a:endParaRPr kumimoji="1" lang="ja-JP" altLang="en-US"/>
          </a:p>
        </p:txBody>
      </p:sp>
      <p:sp>
        <p:nvSpPr>
          <p:cNvPr id="8" name="フッター プレースホルダー 7">
            <a:extLst>
              <a:ext uri="{FF2B5EF4-FFF2-40B4-BE49-F238E27FC236}">
                <a16:creationId xmlns:a16="http://schemas.microsoft.com/office/drawing/2014/main" id="{3C6F9F9C-82A1-4D78-B397-C8A83425920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82D5368-A2A1-47D4-B606-1AD375D2E211}"/>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4002184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30990E-2963-4E73-9784-17F68036718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02B115B-E0BB-4221-B0B9-996A976B13AE}"/>
              </a:ext>
            </a:extLst>
          </p:cNvPr>
          <p:cNvSpPr>
            <a:spLocks noGrp="1"/>
          </p:cNvSpPr>
          <p:nvPr>
            <p:ph type="dt" sz="half" idx="10"/>
          </p:nvPr>
        </p:nvSpPr>
        <p:spPr/>
        <p:txBody>
          <a:bodyPr/>
          <a:lstStyle/>
          <a:p>
            <a:fld id="{B46194F0-318A-4125-8B25-7046510342E8}" type="datetimeFigureOut">
              <a:rPr kumimoji="1" lang="ja-JP" altLang="en-US" smtClean="0"/>
              <a:t>2021/12/9</a:t>
            </a:fld>
            <a:endParaRPr kumimoji="1" lang="ja-JP" altLang="en-US"/>
          </a:p>
        </p:txBody>
      </p:sp>
      <p:sp>
        <p:nvSpPr>
          <p:cNvPr id="4" name="フッター プレースホルダー 3">
            <a:extLst>
              <a:ext uri="{FF2B5EF4-FFF2-40B4-BE49-F238E27FC236}">
                <a16:creationId xmlns:a16="http://schemas.microsoft.com/office/drawing/2014/main" id="{5870392D-8E37-4CE1-9304-2230B6EEFBE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2A4CF28-3EFF-48B6-B410-4D27D869A44A}"/>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4292955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E47E97B-BD4C-4E05-A2CB-055347DC7ADB}"/>
              </a:ext>
            </a:extLst>
          </p:cNvPr>
          <p:cNvSpPr>
            <a:spLocks noGrp="1"/>
          </p:cNvSpPr>
          <p:nvPr>
            <p:ph type="dt" sz="half" idx="10"/>
          </p:nvPr>
        </p:nvSpPr>
        <p:spPr/>
        <p:txBody>
          <a:bodyPr/>
          <a:lstStyle/>
          <a:p>
            <a:fld id="{B46194F0-318A-4125-8B25-7046510342E8}" type="datetimeFigureOut">
              <a:rPr kumimoji="1" lang="ja-JP" altLang="en-US" smtClean="0"/>
              <a:t>2021/12/9</a:t>
            </a:fld>
            <a:endParaRPr kumimoji="1" lang="ja-JP" altLang="en-US"/>
          </a:p>
        </p:txBody>
      </p:sp>
      <p:sp>
        <p:nvSpPr>
          <p:cNvPr id="3" name="フッター プレースホルダー 2">
            <a:extLst>
              <a:ext uri="{FF2B5EF4-FFF2-40B4-BE49-F238E27FC236}">
                <a16:creationId xmlns:a16="http://schemas.microsoft.com/office/drawing/2014/main" id="{FACF032C-E55A-4AC5-9146-0DFCDF60AD8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0733D8D-F0C7-4E5F-8438-DF710E5FC575}"/>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217787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2B7621-4D1A-48FE-BA77-7D93E948DAC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359B4D-37D1-4030-92F9-AE38DFF33B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020C584-6C5C-465A-B9C7-2EAECED09E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EB383AA-390E-4559-B45F-CD9F063F013F}"/>
              </a:ext>
            </a:extLst>
          </p:cNvPr>
          <p:cNvSpPr>
            <a:spLocks noGrp="1"/>
          </p:cNvSpPr>
          <p:nvPr>
            <p:ph type="dt" sz="half" idx="10"/>
          </p:nvPr>
        </p:nvSpPr>
        <p:spPr/>
        <p:txBody>
          <a:bodyPr/>
          <a:lstStyle/>
          <a:p>
            <a:fld id="{B46194F0-318A-4125-8B25-7046510342E8}" type="datetimeFigureOut">
              <a:rPr kumimoji="1" lang="ja-JP" altLang="en-US" smtClean="0"/>
              <a:t>2021/12/9</a:t>
            </a:fld>
            <a:endParaRPr kumimoji="1" lang="ja-JP" altLang="en-US"/>
          </a:p>
        </p:txBody>
      </p:sp>
      <p:sp>
        <p:nvSpPr>
          <p:cNvPr id="6" name="フッター プレースホルダー 5">
            <a:extLst>
              <a:ext uri="{FF2B5EF4-FFF2-40B4-BE49-F238E27FC236}">
                <a16:creationId xmlns:a16="http://schemas.microsoft.com/office/drawing/2014/main" id="{2908DDCC-7393-48E9-8637-71EEA003F1F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EA3139F-5A5C-4A00-A53A-A03E40740616}"/>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11109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DA4E61-43F9-41B5-9C54-44B43FB2817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5DB090D-6833-41DA-8F26-E501829DB3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CD903A5-7265-4B45-95FB-BD18B0F8C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7289655-17FA-484F-BB21-66BBE53C9193}"/>
              </a:ext>
            </a:extLst>
          </p:cNvPr>
          <p:cNvSpPr>
            <a:spLocks noGrp="1"/>
          </p:cNvSpPr>
          <p:nvPr>
            <p:ph type="dt" sz="half" idx="10"/>
          </p:nvPr>
        </p:nvSpPr>
        <p:spPr/>
        <p:txBody>
          <a:bodyPr/>
          <a:lstStyle/>
          <a:p>
            <a:fld id="{B46194F0-318A-4125-8B25-7046510342E8}" type="datetimeFigureOut">
              <a:rPr kumimoji="1" lang="ja-JP" altLang="en-US" smtClean="0"/>
              <a:t>2021/12/9</a:t>
            </a:fld>
            <a:endParaRPr kumimoji="1" lang="ja-JP" altLang="en-US"/>
          </a:p>
        </p:txBody>
      </p:sp>
      <p:sp>
        <p:nvSpPr>
          <p:cNvPr id="6" name="フッター プレースホルダー 5">
            <a:extLst>
              <a:ext uri="{FF2B5EF4-FFF2-40B4-BE49-F238E27FC236}">
                <a16:creationId xmlns:a16="http://schemas.microsoft.com/office/drawing/2014/main" id="{A751CA3A-64D3-424D-BC14-634B8D55BF5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4A45CF9-D6AF-4B43-B542-EA66FF867426}"/>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335816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D5CCE9C-B93F-4FD0-ACD3-5A35A72A2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FAB917F-CDE0-4585-A685-C81FDC371A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BABDF4-6316-4533-87F9-C2AEBDF061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194F0-318A-4125-8B25-7046510342E8}" type="datetimeFigureOut">
              <a:rPr kumimoji="1" lang="ja-JP" altLang="en-US" smtClean="0"/>
              <a:t>2021/12/9</a:t>
            </a:fld>
            <a:endParaRPr kumimoji="1" lang="ja-JP" altLang="en-US"/>
          </a:p>
        </p:txBody>
      </p:sp>
      <p:sp>
        <p:nvSpPr>
          <p:cNvPr id="5" name="フッター プレースホルダー 4">
            <a:extLst>
              <a:ext uri="{FF2B5EF4-FFF2-40B4-BE49-F238E27FC236}">
                <a16:creationId xmlns:a16="http://schemas.microsoft.com/office/drawing/2014/main" id="{E820F90C-6E56-4100-9BBC-D0859C1A5D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5160715-7F1D-4FD9-9489-9441C5D5C5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3899635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D50228-7220-4E06-83BB-56120169A6BD}"/>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saturation sat="216000"/>
                    </a14:imgEffect>
                  </a14:imgLayer>
                </a14:imgProps>
              </a:ext>
            </a:extLst>
          </a:blip>
          <a:srcRect b="15730"/>
          <a:stretch/>
        </p:blipFill>
        <p:spPr>
          <a:xfrm>
            <a:off x="0" y="-30145"/>
            <a:ext cx="12192000" cy="6858001"/>
          </a:xfrm>
          <a:prstGeom prst="rect">
            <a:avLst/>
          </a:prstGeom>
        </p:spPr>
      </p:pic>
      <p:sp>
        <p:nvSpPr>
          <p:cNvPr id="2" name="タイトル 1">
            <a:extLst>
              <a:ext uri="{FF2B5EF4-FFF2-40B4-BE49-F238E27FC236}">
                <a16:creationId xmlns:a16="http://schemas.microsoft.com/office/drawing/2014/main" id="{C9389F67-8F25-4B46-B23C-B6741598657A}"/>
              </a:ext>
            </a:extLst>
          </p:cNvPr>
          <p:cNvSpPr>
            <a:spLocks noGrp="1"/>
          </p:cNvSpPr>
          <p:nvPr>
            <p:ph type="ctrTitle"/>
          </p:nvPr>
        </p:nvSpPr>
        <p:spPr>
          <a:xfrm>
            <a:off x="1575466" y="1100103"/>
            <a:ext cx="5843228" cy="1371601"/>
          </a:xfrm>
        </p:spPr>
        <p:txBody>
          <a:bodyPr>
            <a:noAutofit/>
          </a:bodyPr>
          <a:lstStyle/>
          <a:p>
            <a:r>
              <a:rPr lang="ja-JP" altLang="en-US" sz="3600" b="1" i="0" dirty="0">
                <a:solidFill>
                  <a:srgbClr val="FF0000"/>
                </a:solidFill>
                <a:effectLst/>
                <a:latin typeface="ＭＳＰgothic"/>
                <a:ea typeface="Meiryo" panose="020B0604030504040204" pitchFamily="50" charset="-128"/>
              </a:rPr>
              <a:t>プログラムのしくみを学ぶ電子回路実験</a:t>
            </a:r>
            <a:endParaRPr kumimoji="1" lang="ja-JP" altLang="en-US" sz="3600" b="1" i="0" dirty="0">
              <a:solidFill>
                <a:srgbClr val="FF0000"/>
              </a:solidFill>
              <a:effectLst/>
              <a:latin typeface="HGP創英角ﾎﾟｯﾌﾟ体" panose="040B0A00000000000000" pitchFamily="50" charset="-128"/>
              <a:ea typeface="HGP創英角ﾎﾟｯﾌﾟ体" panose="040B0A00000000000000" pitchFamily="50" charset="-128"/>
            </a:endParaRPr>
          </a:p>
        </p:txBody>
      </p:sp>
      <p:sp>
        <p:nvSpPr>
          <p:cNvPr id="3" name="字幕 2">
            <a:extLst>
              <a:ext uri="{FF2B5EF4-FFF2-40B4-BE49-F238E27FC236}">
                <a16:creationId xmlns:a16="http://schemas.microsoft.com/office/drawing/2014/main" id="{6E1B902D-F32B-4C04-8FE6-36D808FAF52F}"/>
              </a:ext>
            </a:extLst>
          </p:cNvPr>
          <p:cNvSpPr>
            <a:spLocks noGrp="1"/>
          </p:cNvSpPr>
          <p:nvPr>
            <p:ph type="subTitle" idx="1"/>
          </p:nvPr>
        </p:nvSpPr>
        <p:spPr>
          <a:xfrm>
            <a:off x="492853" y="2514806"/>
            <a:ext cx="8217393" cy="432556"/>
          </a:xfrm>
        </p:spPr>
        <p:txBody>
          <a:bodyPr>
            <a:noAutofit/>
          </a:bodyPr>
          <a:lstStyle/>
          <a:p>
            <a:pPr>
              <a:tabLst>
                <a:tab pos="538163" algn="l"/>
              </a:tabLst>
            </a:pPr>
            <a:r>
              <a:rPr lang="ja-JP" altLang="en-US" sz="2800" b="1" dirty="0">
                <a:solidFill>
                  <a:srgbClr val="1D5CD9"/>
                </a:solidFill>
                <a:effectLst/>
                <a:ea typeface="メイリオ" panose="020B0604030504040204" pitchFamily="50" charset="-128"/>
                <a:cs typeface="Times New Roman" panose="02020603050405020304" pitchFamily="18" charset="0"/>
              </a:rPr>
              <a:t>第</a:t>
            </a:r>
            <a:r>
              <a:rPr lang="en-US" altLang="ja-JP" sz="2800" b="1" dirty="0">
                <a:solidFill>
                  <a:srgbClr val="1D5CD9"/>
                </a:solidFill>
                <a:effectLst/>
                <a:ea typeface="メイリオ" panose="020B0604030504040204" pitchFamily="50" charset="-128"/>
                <a:cs typeface="Times New Roman" panose="02020603050405020304" pitchFamily="18" charset="0"/>
              </a:rPr>
              <a:t>4</a:t>
            </a:r>
            <a:r>
              <a:rPr lang="ja-JP" altLang="en-US" sz="2800" b="1" dirty="0">
                <a:solidFill>
                  <a:srgbClr val="1D5CD9"/>
                </a:solidFill>
                <a:effectLst/>
                <a:ea typeface="メイリオ" panose="020B0604030504040204" pitchFamily="50" charset="-128"/>
                <a:cs typeface="Times New Roman" panose="02020603050405020304" pitchFamily="18" charset="0"/>
              </a:rPr>
              <a:t>回</a:t>
            </a:r>
            <a:r>
              <a:rPr lang="en-US" altLang="ja-JP" sz="2800" b="1" dirty="0">
                <a:solidFill>
                  <a:srgbClr val="1D5CD9"/>
                </a:solidFill>
                <a:effectLst/>
                <a:ea typeface="メイリオ" panose="020B0604030504040204" pitchFamily="50" charset="-128"/>
                <a:cs typeface="Times New Roman" panose="02020603050405020304" pitchFamily="18" charset="0"/>
              </a:rPr>
              <a:t>(8</a:t>
            </a:r>
            <a:r>
              <a:rPr lang="ja-JP" altLang="en-US" sz="2800" b="1" dirty="0">
                <a:solidFill>
                  <a:srgbClr val="1D5CD9"/>
                </a:solidFill>
                <a:effectLst/>
                <a:ea typeface="メイリオ" panose="020B0604030504040204" pitchFamily="50" charset="-128"/>
                <a:cs typeface="Times New Roman" panose="02020603050405020304" pitchFamily="18" charset="0"/>
              </a:rPr>
              <a:t>月</a:t>
            </a:r>
            <a:r>
              <a:rPr lang="en-US" altLang="ja-JP" sz="2800" b="1" dirty="0">
                <a:solidFill>
                  <a:srgbClr val="1D5CD9"/>
                </a:solidFill>
                <a:effectLst/>
                <a:ea typeface="メイリオ" panose="020B0604030504040204" pitchFamily="50" charset="-128"/>
                <a:cs typeface="Times New Roman" panose="02020603050405020304" pitchFamily="18" charset="0"/>
              </a:rPr>
              <a:t>21</a:t>
            </a:r>
            <a:r>
              <a:rPr lang="ja-JP" altLang="en-US" sz="2800" b="1" dirty="0">
                <a:solidFill>
                  <a:srgbClr val="1D5CD9"/>
                </a:solidFill>
                <a:effectLst/>
                <a:ea typeface="メイリオ" panose="020B0604030504040204" pitchFamily="50" charset="-128"/>
                <a:cs typeface="Times New Roman" panose="02020603050405020304" pitchFamily="18" charset="0"/>
              </a:rPr>
              <a:t>日 </a:t>
            </a:r>
            <a:r>
              <a:rPr lang="en-US" altLang="ja-JP" sz="2800" b="1" dirty="0">
                <a:solidFill>
                  <a:srgbClr val="1D5CD9"/>
                </a:solidFill>
                <a:effectLst/>
                <a:ea typeface="メイリオ" panose="020B0604030504040204" pitchFamily="50" charset="-128"/>
                <a:cs typeface="Times New Roman" panose="02020603050405020304" pitchFamily="18" charset="0"/>
              </a:rPr>
              <a:t>)</a:t>
            </a:r>
            <a:r>
              <a:rPr lang="ja-JP" altLang="en-US" sz="2800" b="1" dirty="0">
                <a:solidFill>
                  <a:srgbClr val="1D5CD9"/>
                </a:solidFill>
                <a:effectLst/>
                <a:ea typeface="メイリオ" panose="020B0604030504040204" pitchFamily="50" charset="-128"/>
                <a:cs typeface="Times New Roman" panose="02020603050405020304" pitchFamily="18" charset="0"/>
              </a:rPr>
              <a:t>自動的に動く装置を作る発振回路</a:t>
            </a:r>
            <a:endParaRPr kumimoji="1" lang="ja-JP" altLang="en-US" sz="2800" dirty="0">
              <a:solidFill>
                <a:srgbClr val="1D5CD9"/>
              </a:solidFill>
              <a:effectLst/>
              <a:latin typeface="HGP創英角ﾎﾟｯﾌﾟ体" panose="040B0A00000000000000" pitchFamily="50" charset="-128"/>
              <a:ea typeface="HGP創英角ﾎﾟｯﾌﾟ体" panose="040B0A00000000000000" pitchFamily="50" charset="-128"/>
            </a:endParaRPr>
          </a:p>
        </p:txBody>
      </p:sp>
      <p:sp>
        <p:nvSpPr>
          <p:cNvPr id="5" name="テキスト ボックス 4">
            <a:extLst>
              <a:ext uri="{FF2B5EF4-FFF2-40B4-BE49-F238E27FC236}">
                <a16:creationId xmlns:a16="http://schemas.microsoft.com/office/drawing/2014/main" id="{01F1ED4C-E29D-49C8-8294-0C213274464A}"/>
              </a:ext>
            </a:extLst>
          </p:cNvPr>
          <p:cNvSpPr txBox="1"/>
          <p:nvPr/>
        </p:nvSpPr>
        <p:spPr>
          <a:xfrm>
            <a:off x="234462" y="197845"/>
            <a:ext cx="7221416" cy="830997"/>
          </a:xfrm>
          <a:prstGeom prst="rect">
            <a:avLst/>
          </a:prstGeom>
          <a:noFill/>
        </p:spPr>
        <p:txBody>
          <a:bodyPr wrap="square" rtlCol="0">
            <a:spAutoFit/>
          </a:bodyPr>
          <a:lstStyle/>
          <a:p>
            <a:pPr algn="ctr"/>
            <a:r>
              <a:rPr lang="ja-JP" altLang="en-US" sz="2400" b="1" dirty="0"/>
              <a:t>仙台市青葉少年少女発明クラブ</a:t>
            </a:r>
            <a:endParaRPr lang="en-US" altLang="ja-JP" sz="2400" b="1" dirty="0"/>
          </a:p>
          <a:p>
            <a:pPr algn="ctr"/>
            <a:r>
              <a:rPr lang="ja-JP" altLang="en-US" sz="2400" b="1" dirty="0"/>
              <a:t>オンライン講座　　</a:t>
            </a:r>
          </a:p>
        </p:txBody>
      </p:sp>
      <p:sp>
        <p:nvSpPr>
          <p:cNvPr id="6" name="テキスト ボックス 5">
            <a:extLst>
              <a:ext uri="{FF2B5EF4-FFF2-40B4-BE49-F238E27FC236}">
                <a16:creationId xmlns:a16="http://schemas.microsoft.com/office/drawing/2014/main" id="{9C67338A-40EF-4012-9DBC-1D09205744B2}"/>
              </a:ext>
            </a:extLst>
          </p:cNvPr>
          <p:cNvSpPr txBox="1"/>
          <p:nvPr/>
        </p:nvSpPr>
        <p:spPr>
          <a:xfrm>
            <a:off x="2706487" y="5988144"/>
            <a:ext cx="2796623" cy="523220"/>
          </a:xfrm>
          <a:prstGeom prst="rect">
            <a:avLst/>
          </a:prstGeom>
          <a:noFill/>
        </p:spPr>
        <p:txBody>
          <a:bodyPr wrap="square" rtlCol="0">
            <a:spAutoFit/>
          </a:bodyPr>
          <a:lstStyle/>
          <a:p>
            <a:r>
              <a:rPr lang="en-US" altLang="ja-JP" sz="2800" dirty="0">
                <a:solidFill>
                  <a:schemeClr val="bg1"/>
                </a:solidFill>
              </a:rPr>
              <a:t>2021</a:t>
            </a:r>
            <a:r>
              <a:rPr lang="ja-JP" altLang="en-US" sz="2800" dirty="0">
                <a:solidFill>
                  <a:schemeClr val="bg1"/>
                </a:solidFill>
              </a:rPr>
              <a:t>年</a:t>
            </a:r>
            <a:r>
              <a:rPr lang="en-US" altLang="ja-JP" sz="2800" dirty="0">
                <a:solidFill>
                  <a:schemeClr val="bg1"/>
                </a:solidFill>
              </a:rPr>
              <a:t>6</a:t>
            </a:r>
            <a:r>
              <a:rPr lang="ja-JP" altLang="en-US" sz="2800" dirty="0">
                <a:solidFill>
                  <a:schemeClr val="bg1"/>
                </a:solidFill>
              </a:rPr>
              <a:t>月</a:t>
            </a:r>
            <a:r>
              <a:rPr lang="en-US" altLang="ja-JP" sz="2800" dirty="0">
                <a:solidFill>
                  <a:schemeClr val="bg1"/>
                </a:solidFill>
              </a:rPr>
              <a:t>19</a:t>
            </a:r>
            <a:r>
              <a:rPr lang="ja-JP" altLang="en-US" sz="2800" dirty="0">
                <a:solidFill>
                  <a:schemeClr val="bg1"/>
                </a:solidFill>
              </a:rPr>
              <a:t>日</a:t>
            </a:r>
            <a:endParaRPr lang="en-US" altLang="ja-JP" sz="2800" dirty="0">
              <a:solidFill>
                <a:schemeClr val="bg1"/>
              </a:solidFill>
            </a:endParaRPr>
          </a:p>
        </p:txBody>
      </p:sp>
      <p:sp>
        <p:nvSpPr>
          <p:cNvPr id="7" name="テキスト ボックス 6">
            <a:extLst>
              <a:ext uri="{FF2B5EF4-FFF2-40B4-BE49-F238E27FC236}">
                <a16:creationId xmlns:a16="http://schemas.microsoft.com/office/drawing/2014/main" id="{170C352E-8A03-44FD-83F6-B1BE239AFF4C}"/>
              </a:ext>
            </a:extLst>
          </p:cNvPr>
          <p:cNvSpPr txBox="1"/>
          <p:nvPr/>
        </p:nvSpPr>
        <p:spPr>
          <a:xfrm>
            <a:off x="1575466" y="3121543"/>
            <a:ext cx="7674042" cy="2966197"/>
          </a:xfrm>
          <a:prstGeom prst="rect">
            <a:avLst/>
          </a:prstGeom>
          <a:noFill/>
        </p:spPr>
        <p:txBody>
          <a:bodyPr wrap="square" rtlCol="0">
            <a:spAutoFit/>
          </a:bodyPr>
          <a:lstStyle/>
          <a:p>
            <a:pPr indent="279400" algn="just">
              <a:lnSpc>
                <a:spcPct val="150000"/>
              </a:lnSpc>
            </a:pPr>
            <a:r>
              <a:rPr lang="en-US" altLang="ja-JP" sz="1800" b="1" kern="100" dirty="0">
                <a:solidFill>
                  <a:srgbClr val="000000"/>
                </a:solidFill>
                <a:effectLst/>
                <a:latin typeface="メイリオ" panose="020B0604030504040204" pitchFamily="50" charset="-128"/>
                <a:ea typeface="游明朝" panose="02020400000000000000" pitchFamily="18" charset="-128"/>
                <a:cs typeface="Times New Roman" panose="02020603050405020304" pitchFamily="18" charset="0"/>
              </a:rPr>
              <a:t>4.1 </a:t>
            </a:r>
            <a:r>
              <a:rPr lang="ja-JP" altLang="ja-JP" sz="1800" b="1"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マルチバイブレータ</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279400" algn="just">
              <a:lnSpc>
                <a:spcPct val="150000"/>
              </a:lnSpc>
            </a:pPr>
            <a:r>
              <a:rPr lang="en-US" altLang="ja-JP" sz="1800" b="1" kern="100" dirty="0">
                <a:solidFill>
                  <a:srgbClr val="000000"/>
                </a:solidFill>
                <a:effectLst/>
                <a:latin typeface="メイリオ" panose="020B0604030504040204" pitchFamily="50" charset="-128"/>
                <a:ea typeface="游明朝" panose="02020400000000000000" pitchFamily="18" charset="-128"/>
                <a:cs typeface="Times New Roman" panose="02020603050405020304" pitchFamily="18" charset="0"/>
              </a:rPr>
              <a:t>4.2 </a:t>
            </a:r>
            <a:r>
              <a:rPr lang="ja-JP" altLang="ja-JP" sz="1800" b="1"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データを移動する方法</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279400" algn="just">
              <a:lnSpc>
                <a:spcPct val="150000"/>
              </a:lnSpc>
            </a:pPr>
            <a:r>
              <a:rPr lang="ja-JP" altLang="ja-JP" sz="1800" b="1"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4.3 フリップフロップの計数動作</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279400" algn="just">
              <a:lnSpc>
                <a:spcPct val="150000"/>
              </a:lnSpc>
            </a:pPr>
            <a:r>
              <a:rPr lang="ja-JP" altLang="ja-JP" sz="1800" b="1" kern="100" dirty="0">
                <a:effectLst/>
                <a:latin typeface="游明朝" panose="02020400000000000000" pitchFamily="18" charset="-128"/>
                <a:ea typeface="メイリオ" panose="020B0604030504040204" pitchFamily="50" charset="-128"/>
                <a:cs typeface="Times New Roman" panose="02020603050405020304" pitchFamily="18" charset="0"/>
              </a:rPr>
              <a:t>4.4 </a:t>
            </a:r>
            <a:r>
              <a:rPr lang="ja-JP" altLang="ja-JP" sz="1800" b="1"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単安定マルチバイブレータ</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279400" algn="just">
              <a:lnSpc>
                <a:spcPct val="150000"/>
              </a:lnSpc>
            </a:pPr>
            <a:r>
              <a:rPr lang="ja-JP" altLang="ja-JP" sz="1800" b="1" kern="100" dirty="0">
                <a:effectLst/>
                <a:latin typeface="游明朝" panose="02020400000000000000" pitchFamily="18" charset="-128"/>
                <a:ea typeface="メイリオ" panose="020B0604030504040204" pitchFamily="50" charset="-128"/>
                <a:cs typeface="Times New Roman" panose="02020603050405020304" pitchFamily="18" charset="0"/>
              </a:rPr>
              <a:t>4.5</a:t>
            </a:r>
            <a:r>
              <a:rPr lang="ja-JP" altLang="ja-JP" sz="1800" b="1"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 </a:t>
            </a:r>
            <a:r>
              <a:rPr lang="ja-JP" altLang="en-US" sz="1800" b="1"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２</a:t>
            </a:r>
            <a:r>
              <a:rPr lang="ja-JP" altLang="ja-JP" sz="1800" b="1"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段に直列したマルチバイブレータによるパルス転送の実験</a:t>
            </a:r>
            <a:endParaRPr lang="en-US" altLang="ja-JP" sz="1800" b="1"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endParaRPr>
          </a:p>
          <a:p>
            <a:pPr indent="279400" algn="just">
              <a:lnSpc>
                <a:spcPct val="150000"/>
              </a:lnSpc>
            </a:pPr>
            <a:r>
              <a:rPr lang="en-US" altLang="ja-JP" sz="1800" b="1" kern="100" dirty="0">
                <a:effectLst/>
                <a:latin typeface="游明朝" panose="02020400000000000000" pitchFamily="18" charset="-128"/>
                <a:ea typeface="メイリオ" panose="020B0604030504040204" pitchFamily="50" charset="-128"/>
                <a:cs typeface="Times New Roman" panose="02020603050405020304" pitchFamily="18" charset="0"/>
              </a:rPr>
              <a:t>4.6 </a:t>
            </a:r>
            <a:r>
              <a:rPr kumimoji="0" lang="en-US" altLang="ja-JP" sz="18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CR</a:t>
            </a:r>
            <a:r>
              <a:rPr kumimoji="0" lang="ja-JP" altLang="en-US" sz="18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結合回路に</a:t>
            </a:r>
            <a:r>
              <a:rPr kumimoji="0" lang="ja-JP" altLang="en-US" sz="180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よるパルス転送の実験</a:t>
            </a:r>
            <a:endParaRPr lang="ja-JP" altLang="en-US" sz="1800" b="1" kern="100" dirty="0">
              <a:effectLst/>
              <a:latin typeface="游明朝" panose="02020400000000000000" pitchFamily="18" charset="-128"/>
              <a:ea typeface="メイリオ" panose="020B0604030504040204" pitchFamily="50" charset="-128"/>
              <a:cs typeface="Times New Roman" panose="02020603050405020304" pitchFamily="18" charset="0"/>
            </a:endParaRPr>
          </a:p>
          <a:p>
            <a:pPr indent="279400" algn="just">
              <a:lnSpc>
                <a:spcPct val="150000"/>
              </a:lnSpc>
            </a:pPr>
            <a:r>
              <a:rPr lang="ja-JP" altLang="ja-JP" sz="1800" b="1" kern="100" dirty="0">
                <a:effectLst/>
                <a:latin typeface="游明朝" panose="02020400000000000000" pitchFamily="18" charset="-128"/>
                <a:ea typeface="メイリオ" panose="020B0604030504040204" pitchFamily="50" charset="-128"/>
                <a:cs typeface="Times New Roman" panose="02020603050405020304" pitchFamily="18" charset="0"/>
              </a:rPr>
              <a:t>4.</a:t>
            </a:r>
            <a:r>
              <a:rPr lang="en-US" altLang="ja-JP" sz="1800" b="1" kern="100" dirty="0">
                <a:effectLst/>
                <a:latin typeface="游明朝" panose="02020400000000000000" pitchFamily="18" charset="-128"/>
                <a:ea typeface="メイリオ" panose="020B0604030504040204" pitchFamily="50" charset="-128"/>
                <a:cs typeface="Times New Roman" panose="02020603050405020304" pitchFamily="18" charset="0"/>
              </a:rPr>
              <a:t>7</a:t>
            </a:r>
            <a:r>
              <a:rPr lang="ja-JP" altLang="ja-JP" sz="1800" b="1"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 </a:t>
            </a:r>
            <a:r>
              <a:rPr lang="ja-JP" altLang="en-US" sz="1800" b="1"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実習の</a:t>
            </a:r>
            <a:r>
              <a:rPr lang="ja-JP" altLang="ja-JP" sz="1800" b="1"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課題</a:t>
            </a:r>
            <a:r>
              <a:rPr lang="ja-JP" altLang="en-US" sz="1800" b="1"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と研究</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815823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0878FB-81E3-4791-99EC-0CF9E127933B}"/>
              </a:ext>
            </a:extLst>
          </p:cNvPr>
          <p:cNvSpPr>
            <a:spLocks noGrp="1"/>
          </p:cNvSpPr>
          <p:nvPr>
            <p:ph type="ctrTitle"/>
          </p:nvPr>
        </p:nvSpPr>
        <p:spPr>
          <a:xfrm>
            <a:off x="2036216" y="333527"/>
            <a:ext cx="6659301" cy="590690"/>
          </a:xfrm>
        </p:spPr>
        <p:txBody>
          <a:bodyPr>
            <a:normAutofit fontScale="90000"/>
          </a:bodyPr>
          <a:lstStyle/>
          <a:p>
            <a:pPr algn="l"/>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r>
              <a:rPr lang="en-US" altLang="ja-JP" sz="1800" kern="100" dirty="0">
                <a:effectLst/>
                <a:latin typeface="メイリオ" panose="020B0604030504040204" pitchFamily="50" charset="-128"/>
                <a:ea typeface="游明朝" panose="02020400000000000000" pitchFamily="18" charset="-128"/>
                <a:cs typeface="Times New Roman" panose="02020603050405020304" pitchFamily="18" charset="0"/>
              </a:rPr>
              <a:t>     </a:t>
            </a:r>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r>
              <a:rPr lang="ja-JP" altLang="ja-JP" sz="3600" dirty="0">
                <a:effectLst/>
                <a:ea typeface="メイリオ" panose="020B0604030504040204" pitchFamily="50" charset="-128"/>
                <a:cs typeface="Times New Roman" panose="02020603050405020304" pitchFamily="18" charset="0"/>
              </a:rPr>
              <a:t> </a:t>
            </a:r>
            <a:r>
              <a:rPr lang="ja-JP" altLang="ja-JP" sz="3600" b="1" kern="100" dirty="0">
                <a:solidFill>
                  <a:srgbClr val="000000"/>
                </a:solidFill>
                <a:effectLst/>
                <a:latin typeface="游ゴシック Light" panose="020B0300000000000000" pitchFamily="50" charset="-128"/>
                <a:ea typeface="メイリオ" panose="020B0604030504040204" pitchFamily="50" charset="-128"/>
                <a:cs typeface="Times New Roman" panose="02020603050405020304" pitchFamily="18" charset="0"/>
              </a:rPr>
              <a:t>4.1　</a:t>
            </a:r>
            <a:r>
              <a:rPr lang="ja-JP" altLang="ja-JP" sz="3600" kern="100" dirty="0">
                <a:solidFill>
                  <a:srgbClr val="000000"/>
                </a:solidFill>
                <a:effectLst/>
                <a:latin typeface="游ゴシック Light" panose="020B0300000000000000" pitchFamily="50" charset="-128"/>
                <a:ea typeface="メイリオ" panose="020B0604030504040204" pitchFamily="50" charset="-128"/>
                <a:cs typeface="Times New Roman" panose="02020603050405020304" pitchFamily="18" charset="0"/>
              </a:rPr>
              <a:t>非安定マルチバイブレータ</a:t>
            </a:r>
            <a:r>
              <a:rPr lang="ja-JP" altLang="ja-JP" sz="3600" kern="100" dirty="0">
                <a:solidFill>
                  <a:srgbClr val="00B050"/>
                </a:solidFill>
                <a:effectLst/>
                <a:latin typeface="游ゴシック Light" panose="020B0300000000000000" pitchFamily="50" charset="-128"/>
                <a:ea typeface="メイリオ" panose="020B0604030504040204" pitchFamily="50" charset="-128"/>
                <a:cs typeface="Times New Roman" panose="02020603050405020304" pitchFamily="18" charset="0"/>
              </a:rPr>
              <a:t>  </a:t>
            </a:r>
            <a:endParaRPr kumimoji="1" lang="ja-JP" altLang="en-US" sz="3600" dirty="0"/>
          </a:p>
        </p:txBody>
      </p:sp>
      <p:sp>
        <p:nvSpPr>
          <p:cNvPr id="6" name="テキスト ボックス 5">
            <a:extLst>
              <a:ext uri="{FF2B5EF4-FFF2-40B4-BE49-F238E27FC236}">
                <a16:creationId xmlns:a16="http://schemas.microsoft.com/office/drawing/2014/main" id="{5F226283-8265-4A75-B28C-BAE89426A028}"/>
              </a:ext>
            </a:extLst>
          </p:cNvPr>
          <p:cNvSpPr txBox="1"/>
          <p:nvPr/>
        </p:nvSpPr>
        <p:spPr>
          <a:xfrm>
            <a:off x="6787662" y="2100360"/>
            <a:ext cx="5099537" cy="3247043"/>
          </a:xfrm>
          <a:prstGeom prst="rect">
            <a:avLst/>
          </a:prstGeom>
          <a:noFill/>
        </p:spPr>
        <p:txBody>
          <a:bodyPr wrap="square">
            <a:spAutoFit/>
          </a:bodyPr>
          <a:lstStyle/>
          <a:p>
            <a:pPr algn="just"/>
            <a:r>
              <a:rPr lang="ja-JP" altLang="en-US"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この回路は一方のトランジスタのコレクタが</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OFF</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状態から電流が流れると電圧が下がります</a:t>
            </a:r>
            <a:r>
              <a:rPr lang="ja-JP" altLang="en-US"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が、結合</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コンデンサ</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(33μF)</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に充電された電荷による電圧が残っており、他方のトランジスタのベース電圧が低下し、正の再生作用により二つのトランジスタが反転します。</a:t>
            </a:r>
            <a:endPar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そこで、跳躍的に負になったベース端子に</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R=20kΩ</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を通して電源から充電することにより、</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OFF</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状態を脱出して</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ON</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状態に復帰します。こうして、マルチバイブレータの状態は、</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OFF</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状態から</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ON</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状態に、</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ON</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状態から</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OFF</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状態へと自動的に入れ替わります。</a:t>
            </a:r>
            <a:endParaRPr lang="ja-JP" altLang="ja-JP" sz="17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39C2A359-8994-4523-8CC6-A62066196323}"/>
              </a:ext>
            </a:extLst>
          </p:cNvPr>
          <p:cNvSpPr txBox="1"/>
          <p:nvPr/>
        </p:nvSpPr>
        <p:spPr>
          <a:xfrm>
            <a:off x="691662" y="5178126"/>
            <a:ext cx="6789302" cy="338554"/>
          </a:xfrm>
          <a:prstGeom prst="rect">
            <a:avLst/>
          </a:prstGeom>
          <a:noFill/>
        </p:spPr>
        <p:txBody>
          <a:bodyPr wrap="square" rtlCol="0">
            <a:spAutoFit/>
          </a:bodyPr>
          <a:lstStyle/>
          <a:p>
            <a:r>
              <a:rPr lang="ja-JP" altLang="ja-JP" sz="16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lang="en-US" altLang="ja-JP" sz="16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4-1 </a:t>
            </a:r>
            <a:r>
              <a:rPr lang="ja-JP" altLang="ja-JP" sz="16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非安定マルチバイブレータ</a:t>
            </a:r>
            <a:r>
              <a:rPr lang="en-US" altLang="ja-JP" sz="16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6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無安定マルチバイブレータ </a:t>
            </a:r>
            <a:r>
              <a:rPr lang="en-US" altLang="ja-JP" sz="16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kumimoji="1" lang="ja-JP" altLang="en-US" sz="16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261DAE5A-FC01-438A-8F95-A39E9A2DB1CC}"/>
              </a:ext>
            </a:extLst>
          </p:cNvPr>
          <p:cNvSpPr txBox="1"/>
          <p:nvPr/>
        </p:nvSpPr>
        <p:spPr>
          <a:xfrm>
            <a:off x="859697" y="1182870"/>
            <a:ext cx="10472605" cy="877163"/>
          </a:xfrm>
          <a:prstGeom prst="rect">
            <a:avLst/>
          </a:prstGeom>
          <a:noFill/>
        </p:spPr>
        <p:txBody>
          <a:bodyPr wrap="square" rtlCol="0">
            <a:spAutoFit/>
          </a:bodyPr>
          <a:lstStyle/>
          <a:p>
            <a:pPr indent="133350" algn="just"/>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プログラム内蔵システムは時間の進行に沿って動作するために時計（クロック）が必要です。発振器で発生したクロックを用いて転送のタイミングの信号やゲート信号を作ります。 </a:t>
            </a:r>
            <a:endParaRPr lang="ja-JP" altLang="ja-JP" sz="17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indent="133350" algn="just"/>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7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7" name="図 6">
            <a:extLst>
              <a:ext uri="{FF2B5EF4-FFF2-40B4-BE49-F238E27FC236}">
                <a16:creationId xmlns:a16="http://schemas.microsoft.com/office/drawing/2014/main" id="{63DB2563-1C26-43A3-BF91-242B3DF228D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91662" y="2218483"/>
            <a:ext cx="5767430" cy="2563794"/>
          </a:xfrm>
          <a:prstGeom prst="rect">
            <a:avLst/>
          </a:prstGeom>
        </p:spPr>
      </p:pic>
      <p:sp>
        <p:nvSpPr>
          <p:cNvPr id="3" name="テキスト ボックス 2">
            <a:extLst>
              <a:ext uri="{FF2B5EF4-FFF2-40B4-BE49-F238E27FC236}">
                <a16:creationId xmlns:a16="http://schemas.microsoft.com/office/drawing/2014/main" id="{ADA9C101-8A8F-40D8-AD03-08318DA40AD6}"/>
              </a:ext>
            </a:extLst>
          </p:cNvPr>
          <p:cNvSpPr txBox="1"/>
          <p:nvPr/>
        </p:nvSpPr>
        <p:spPr>
          <a:xfrm>
            <a:off x="351692" y="5675130"/>
            <a:ext cx="11289323" cy="923330"/>
          </a:xfrm>
          <a:prstGeom prst="rect">
            <a:avLst/>
          </a:prstGeom>
          <a:noFill/>
        </p:spPr>
        <p:txBody>
          <a:bodyPr wrap="square" rtlCol="0">
            <a:spAutoFit/>
          </a:bodyPr>
          <a:lstStyle/>
          <a:p>
            <a:r>
              <a:rPr lang="ja-JP" altLang="ja-JP" sz="17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出力はトランジスタのコレクタ端子から取り出します。この</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発振の周期は、結合コンデンサ</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(Cc)</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およびベース抵抗</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(Rb)</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の値によって与えられます。その周期は</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T=1.4CR</a:t>
            </a:r>
            <a:r>
              <a:rPr lang="en-US" altLang="ja-JP" sz="1700" kern="100" baseline="-250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b</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で与えられ、ここでの値は約</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秒です。</a:t>
            </a:r>
            <a:endParaRPr lang="ja-JP" altLang="ja-JP" sz="17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3021216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0878FB-81E3-4791-99EC-0CF9E127933B}"/>
              </a:ext>
            </a:extLst>
          </p:cNvPr>
          <p:cNvSpPr>
            <a:spLocks noGrp="1"/>
          </p:cNvSpPr>
          <p:nvPr>
            <p:ph type="ctrTitle"/>
          </p:nvPr>
        </p:nvSpPr>
        <p:spPr>
          <a:xfrm>
            <a:off x="1811937" y="321099"/>
            <a:ext cx="6659301" cy="590690"/>
          </a:xfrm>
        </p:spPr>
        <p:txBody>
          <a:bodyPr>
            <a:normAutofit fontScale="90000"/>
          </a:bodyPr>
          <a:lstStyle/>
          <a:p>
            <a:pPr algn="l"/>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r>
              <a:rPr lang="en-US" altLang="ja-JP" sz="1800" kern="100" dirty="0">
                <a:effectLst/>
                <a:latin typeface="メイリオ" panose="020B0604030504040204" pitchFamily="50" charset="-128"/>
                <a:ea typeface="游明朝" panose="02020400000000000000" pitchFamily="18" charset="-128"/>
                <a:cs typeface="Times New Roman" panose="02020603050405020304" pitchFamily="18" charset="0"/>
              </a:rPr>
              <a:t>     </a:t>
            </a:r>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r>
              <a:rPr lang="ja-JP" altLang="ja-JP" sz="3600" dirty="0">
                <a:effectLst/>
                <a:ea typeface="メイリオ" panose="020B0604030504040204" pitchFamily="50" charset="-128"/>
                <a:cs typeface="Times New Roman" panose="02020603050405020304" pitchFamily="18" charset="0"/>
              </a:rPr>
              <a:t> </a:t>
            </a:r>
            <a:r>
              <a:rPr lang="ja-JP" altLang="ja-JP" sz="3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4.2　データを移動する方法   </a:t>
            </a:r>
            <a:r>
              <a:rPr lang="ja-JP" altLang="ja-JP" sz="3600" kern="100" dirty="0">
                <a:solidFill>
                  <a:srgbClr val="00B050"/>
                </a:solidFill>
                <a:latin typeface="メイリオ" panose="020B0604030504040204" pitchFamily="50" charset="-128"/>
                <a:ea typeface="メイリオ" panose="020B0604030504040204" pitchFamily="50" charset="-128"/>
                <a:cs typeface="Times New Roman" panose="02020603050405020304" pitchFamily="18" charset="0"/>
              </a:rPr>
              <a:t>  </a:t>
            </a:r>
            <a:endParaRPr kumimoji="1" lang="ja-JP" altLang="en-US" sz="3600" dirty="0"/>
          </a:p>
        </p:txBody>
      </p:sp>
      <p:pic>
        <p:nvPicPr>
          <p:cNvPr id="1028" name="図 2" descr="ダイアグラム, 概略図&#10;&#10;自動的に生成された説明">
            <a:extLst>
              <a:ext uri="{FF2B5EF4-FFF2-40B4-BE49-F238E27FC236}">
                <a16:creationId xmlns:a16="http://schemas.microsoft.com/office/drawing/2014/main" id="{6FEECEED-4669-4B86-AE9B-9FCBBF612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414" y="1319672"/>
            <a:ext cx="6013938" cy="19371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a:extLst>
              <a:ext uri="{FF2B5EF4-FFF2-40B4-BE49-F238E27FC236}">
                <a16:creationId xmlns:a16="http://schemas.microsoft.com/office/drawing/2014/main" id="{2656CA7B-2889-4B67-A545-80AAB2557922}"/>
              </a:ext>
            </a:extLst>
          </p:cNvPr>
          <p:cNvSpPr>
            <a:spLocks noChangeArrowheads="1"/>
          </p:cNvSpPr>
          <p:nvPr/>
        </p:nvSpPr>
        <p:spPr bwMode="auto">
          <a:xfrm>
            <a:off x="363414" y="3547343"/>
            <a:ext cx="888609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00B05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ja-JP" sz="17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sz="17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22  CR</a:t>
            </a:r>
            <a:r>
              <a:rPr kumimoji="0" lang="ja-JP" altLang="en-US" sz="17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結合回路の実験回路　</a:t>
            </a:r>
            <a:r>
              <a:rPr kumimoji="0" lang="ja-JP" altLang="ja-JP" sz="1700" i="0" u="none" strike="noStrike" cap="none" normalizeH="0" baseline="0" dirty="0">
                <a:ln>
                  <a:noFill/>
                </a:ln>
                <a:solidFill>
                  <a:srgbClr val="00B05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sz="1700" i="0" u="none" strike="noStrike" cap="none" normalizeH="0" baseline="0" dirty="0">
                <a:ln>
                  <a:noFill/>
                </a:ln>
                <a:solidFill>
                  <a:srgbClr val="00B05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ja-JP" sz="17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sz="17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23  CR</a:t>
            </a:r>
            <a:r>
              <a:rPr kumimoji="0" lang="ja-JP" altLang="en-US" sz="17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結合回路の充電電流の半値幅</a:t>
            </a:r>
            <a:endParaRPr kumimoji="0" lang="ja-JP" altLang="en-US" sz="17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92551E7E-AC2A-49C7-A8F4-7A66917A88C2}"/>
              </a:ext>
            </a:extLst>
          </p:cNvPr>
          <p:cNvSpPr txBox="1"/>
          <p:nvPr/>
        </p:nvSpPr>
        <p:spPr>
          <a:xfrm>
            <a:off x="1008184" y="4145310"/>
            <a:ext cx="10175631" cy="2462213"/>
          </a:xfrm>
          <a:prstGeom prst="rect">
            <a:avLst/>
          </a:prstGeom>
          <a:noFill/>
        </p:spPr>
        <p:txBody>
          <a:bodyPr wrap="square" rtlCol="0">
            <a:spAutoFit/>
          </a:bodyPr>
          <a:lstStyle/>
          <a:p>
            <a:pPr indent="133350" algn="just"/>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22</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に示す</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CR</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結合回路の実験回路で、最初にコンデンサの両端を短絡して、コンデンサの電荷をゼロにします。次に、</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3V</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の電池につなぐと、</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3V</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が発光ダイオードに加わり、電流が流れて発光ダイオードが発光します。しかし、コンデンサに電荷が溜まると、発光ダイオードに電流が流れなくなります。コンデンサに電荷が残っていると、発光ダイオードに電流は流れません。そこで、最初に行ったようにコンデンサの両端を短絡して、コンデンサの電荷をゼロにし、次に、</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3V</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の電池につなぐと、</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3V</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が発光ダイオードに加わり、電流が流れて発光ダイオードが発光します。コンデンサは入力が変化を次の段に伝えますが直流は伝えません。このようにしてコンデンサによって変化の成分を伝える回路を</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CR</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結合路といいます。</a:t>
            </a:r>
            <a:endParaRPr lang="ja-JP" altLang="ja-JP" sz="17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endParaRPr kumimoji="1" lang="ja-JP" altLang="en-US" dirty="0"/>
          </a:p>
        </p:txBody>
      </p:sp>
      <p:sp>
        <p:nvSpPr>
          <p:cNvPr id="15" name="テキスト ボックス 14">
            <a:extLst>
              <a:ext uri="{FF2B5EF4-FFF2-40B4-BE49-F238E27FC236}">
                <a16:creationId xmlns:a16="http://schemas.microsoft.com/office/drawing/2014/main" id="{656ACDEF-5C77-4043-B3F0-3D3C2F5D4650}"/>
              </a:ext>
            </a:extLst>
          </p:cNvPr>
          <p:cNvSpPr txBox="1"/>
          <p:nvPr/>
        </p:nvSpPr>
        <p:spPr>
          <a:xfrm>
            <a:off x="6623538" y="1021427"/>
            <a:ext cx="5427785" cy="3247043"/>
          </a:xfrm>
          <a:prstGeom prst="rect">
            <a:avLst/>
          </a:prstGeom>
          <a:noFill/>
        </p:spPr>
        <p:txBody>
          <a:bodyPr wrap="square" rtlCol="0">
            <a:spAutoFit/>
          </a:bodyPr>
          <a:lstStyle/>
          <a:p>
            <a:pPr algn="just"/>
            <a:r>
              <a:rPr lang="en-US" altLang="ja-JP"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23</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は</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CR</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結合回路の充電電流の時間変化を示します。半分の値まで変化するまでに要する時間を半値幅（</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Th </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）と言います。　その大きさは</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Th=0.7CR </a:t>
            </a:r>
            <a:r>
              <a:rPr lang="ja-JP" altLang="en-US"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で</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与えられます。</a:t>
            </a:r>
            <a:endParaRPr lang="ja-JP" altLang="ja-JP" sz="17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C=33</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μ</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F</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R=470</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Ωの場合、</a:t>
            </a:r>
            <a:endPar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en-US" altLang="ja-JP" sz="17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Th=0.7CR=0.7x33x10</a:t>
            </a:r>
            <a:r>
              <a:rPr lang="en-US" altLang="ja-JP" sz="1700" kern="100" baseline="300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-6</a:t>
            </a:r>
            <a:r>
              <a:rPr lang="en-US" altLang="ja-JP" sz="17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x470=1,086x10</a:t>
            </a:r>
            <a:r>
              <a:rPr lang="en-US" altLang="ja-JP" sz="1700" kern="100" baseline="300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-3</a:t>
            </a:r>
            <a:r>
              <a:rPr lang="ja-JP" altLang="en-US" sz="1700" kern="100" baseline="300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7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7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秒</a:t>
            </a:r>
            <a:r>
              <a:rPr lang="en-US" altLang="ja-JP" sz="17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700" kern="100" baseline="300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与えられます。</a:t>
            </a:r>
            <a:endPar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en-US" altLang="ja-JP" sz="17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結合コンデンサには変化を取り込むスピードアップ作用と電荷を保持するメモリ作用があります</a:t>
            </a:r>
            <a:r>
              <a:rPr lang="ja-JP" altLang="ja-JP" sz="17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7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ja-JP" sz="17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7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indent="133350" algn="just"/>
            <a:r>
              <a:rPr lang="en-US" altLang="ja-JP" sz="17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7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endParaRPr kumimoji="1" lang="ja-JP" altLang="en-US" b="1" dirty="0"/>
          </a:p>
        </p:txBody>
      </p:sp>
    </p:spTree>
    <p:extLst>
      <p:ext uri="{BB962C8B-B14F-4D97-AF65-F5344CB8AC3E}">
        <p14:creationId xmlns:p14="http://schemas.microsoft.com/office/powerpoint/2010/main" val="886810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4F5F217-75B3-4615-A4EF-1FB120997207}"/>
              </a:ext>
            </a:extLst>
          </p:cNvPr>
          <p:cNvSpPr>
            <a:spLocks noChangeArrowheads="1"/>
          </p:cNvSpPr>
          <p:nvPr/>
        </p:nvSpPr>
        <p:spPr bwMode="auto">
          <a:xfrm>
            <a:off x="0" y="0"/>
            <a:ext cx="19083312" cy="114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3" name="Rectangle 3">
            <a:extLst>
              <a:ext uri="{FF2B5EF4-FFF2-40B4-BE49-F238E27FC236}">
                <a16:creationId xmlns:a16="http://schemas.microsoft.com/office/drawing/2014/main" id="{6283F2DD-9324-4365-A828-0E09A39CFAFB}"/>
              </a:ext>
            </a:extLst>
          </p:cNvPr>
          <p:cNvSpPr>
            <a:spLocks noChangeArrowheads="1"/>
          </p:cNvSpPr>
          <p:nvPr/>
        </p:nvSpPr>
        <p:spPr bwMode="auto">
          <a:xfrm>
            <a:off x="1456595" y="415063"/>
            <a:ext cx="68559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533400"/>
            <a:r>
              <a:rPr kumimoji="0" lang="ja-JP" altLang="ja-JP" sz="32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4.3 フリップフロップの計数動作</a:t>
            </a:r>
            <a:endParaRPr kumimoji="0" lang="ja-JP" altLang="en-US" sz="32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94A62945-FE2F-498E-A0CE-00FB2C01D5D0}"/>
              </a:ext>
            </a:extLst>
          </p:cNvPr>
          <p:cNvSpPr txBox="1"/>
          <p:nvPr/>
        </p:nvSpPr>
        <p:spPr>
          <a:xfrm>
            <a:off x="530003" y="5356585"/>
            <a:ext cx="7109898" cy="830997"/>
          </a:xfrm>
          <a:prstGeom prst="rect">
            <a:avLst/>
          </a:prstGeom>
          <a:noFill/>
        </p:spPr>
        <p:txBody>
          <a:bodyPr wrap="square">
            <a:spAutoFit/>
          </a:bodyPr>
          <a:lstStyle/>
          <a:p>
            <a:pPr indent="133350" algn="just"/>
            <a:r>
              <a:rPr lang="ja-JP" altLang="ja-JP"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lang="en-US" altLang="ja-JP"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24</a:t>
            </a:r>
            <a:r>
              <a:rPr lang="ja-JP" altLang="ja-JP"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のフリップフロップにおいて、ベース抵抗と並列にコンデンサ</a:t>
            </a:r>
            <a:r>
              <a:rPr lang="en-US" altLang="ja-JP"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(C)</a:t>
            </a:r>
            <a:r>
              <a:rPr lang="ja-JP" altLang="ja-JP"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を接続することで短時間だけ電源を</a:t>
            </a:r>
            <a:r>
              <a:rPr lang="en-US" altLang="ja-JP"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OFF</a:t>
            </a:r>
            <a:r>
              <a:rPr lang="ja-JP" altLang="ja-JP"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すると、直前の状態が切り替わり、一回毎に反転するので二進の計数の動作を確認できます。</a:t>
            </a:r>
            <a:endParaRPr lang="ja-JP"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 name="Rectangle 2">
            <a:extLst>
              <a:ext uri="{FF2B5EF4-FFF2-40B4-BE49-F238E27FC236}">
                <a16:creationId xmlns:a16="http://schemas.microsoft.com/office/drawing/2014/main" id="{8F7B173A-0746-488F-AC66-C7DECBA39B7C}"/>
              </a:ext>
            </a:extLst>
          </p:cNvPr>
          <p:cNvSpPr>
            <a:spLocks noChangeArrowheads="1"/>
          </p:cNvSpPr>
          <p:nvPr/>
        </p:nvSpPr>
        <p:spPr bwMode="auto">
          <a:xfrm>
            <a:off x="530003" y="1054461"/>
            <a:ext cx="15010020" cy="60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6" name="Rectangle 3">
            <a:extLst>
              <a:ext uri="{FF2B5EF4-FFF2-40B4-BE49-F238E27FC236}">
                <a16:creationId xmlns:a16="http://schemas.microsoft.com/office/drawing/2014/main" id="{437A40C2-EE06-4CEE-96F3-8D869BF54AE2}"/>
              </a:ext>
            </a:extLst>
          </p:cNvPr>
          <p:cNvSpPr>
            <a:spLocks noChangeArrowheads="1"/>
          </p:cNvSpPr>
          <p:nvPr/>
        </p:nvSpPr>
        <p:spPr bwMode="auto">
          <a:xfrm>
            <a:off x="530003" y="1326771"/>
            <a:ext cx="1501002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b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br>
            <a:endParaRPr kumimoji="0" lang="ja-JP" altLang="ja-JP" sz="1100" b="0" i="0" u="none" strike="noStrike" cap="none" normalizeH="0" baseline="0" dirty="0">
              <a:ln>
                <a:noFill/>
              </a:ln>
              <a:solidFill>
                <a:schemeClr val="tx1"/>
              </a:solidFill>
              <a:effectLst/>
            </a:endParaRPr>
          </a:p>
        </p:txBody>
      </p:sp>
      <p:sp>
        <p:nvSpPr>
          <p:cNvPr id="8" name="テキスト ボックス 7">
            <a:extLst>
              <a:ext uri="{FF2B5EF4-FFF2-40B4-BE49-F238E27FC236}">
                <a16:creationId xmlns:a16="http://schemas.microsoft.com/office/drawing/2014/main" id="{54A25E1B-0684-4FE3-858B-1905FEFC90BE}"/>
              </a:ext>
            </a:extLst>
          </p:cNvPr>
          <p:cNvSpPr txBox="1"/>
          <p:nvPr/>
        </p:nvSpPr>
        <p:spPr>
          <a:xfrm>
            <a:off x="1917894" y="4703694"/>
            <a:ext cx="3737197" cy="369332"/>
          </a:xfrm>
          <a:prstGeom prst="rect">
            <a:avLst/>
          </a:prstGeom>
          <a:noFill/>
        </p:spPr>
        <p:txBody>
          <a:bodyPr wrap="square" rtlCol="0">
            <a:spAutoFit/>
          </a:bodyPr>
          <a:lstStyle/>
          <a:p>
            <a:r>
              <a:rPr kumimoji="0" lang="ja-JP" altLang="ja-JP" sz="180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sz="180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24</a:t>
            </a:r>
            <a:r>
              <a:rPr kumimoji="0" lang="ja-JP" altLang="en-US" sz="180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フリップフロプの計数動作 　</a:t>
            </a:r>
            <a:endParaRPr kumimoji="1" lang="ja-JP" altLang="en-US" b="1" dirty="0">
              <a:latin typeface="メイリオ" panose="020B0604030504040204" pitchFamily="50" charset="-128"/>
              <a:ea typeface="メイリオ" panose="020B0604030504040204" pitchFamily="50" charset="-128"/>
            </a:endParaRPr>
          </a:p>
        </p:txBody>
      </p:sp>
      <p:pic>
        <p:nvPicPr>
          <p:cNvPr id="11" name="図 10" descr="ダイアグラム&#10;&#10;自動的に生成された説明">
            <a:extLst>
              <a:ext uri="{FF2B5EF4-FFF2-40B4-BE49-F238E27FC236}">
                <a16:creationId xmlns:a16="http://schemas.microsoft.com/office/drawing/2014/main" id="{BBB43DAB-ECE8-41B1-861B-76994CDE62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337" y="1500137"/>
            <a:ext cx="7109898" cy="3061777"/>
          </a:xfrm>
          <a:prstGeom prst="rect">
            <a:avLst/>
          </a:prstGeom>
        </p:spPr>
      </p:pic>
      <p:sp>
        <p:nvSpPr>
          <p:cNvPr id="12" name="テキスト ボックス 11">
            <a:extLst>
              <a:ext uri="{FF2B5EF4-FFF2-40B4-BE49-F238E27FC236}">
                <a16:creationId xmlns:a16="http://schemas.microsoft.com/office/drawing/2014/main" id="{27D5D4EA-AB18-4B50-AF3F-8258596CA4D4}"/>
              </a:ext>
            </a:extLst>
          </p:cNvPr>
          <p:cNvSpPr txBox="1"/>
          <p:nvPr/>
        </p:nvSpPr>
        <p:spPr>
          <a:xfrm>
            <a:off x="7828235" y="1546152"/>
            <a:ext cx="3961915" cy="3539430"/>
          </a:xfrm>
          <a:prstGeom prst="rect">
            <a:avLst/>
          </a:prstGeom>
          <a:noFill/>
        </p:spPr>
        <p:txBody>
          <a:bodyPr wrap="square" rtlCol="0">
            <a:spAutoFit/>
          </a:bodyPr>
          <a:lstStyle/>
          <a:p>
            <a:r>
              <a:rPr lang="ja-JP" altLang="en-US" sz="1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OFF</a:t>
            </a:r>
            <a:r>
              <a:rPr lang="ja-JP" altLang="ja-JP" sz="1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のトランジスタのコレクタと</a:t>
            </a:r>
            <a:r>
              <a:rPr lang="en-US" altLang="ja-JP" sz="1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ON</a:t>
            </a:r>
            <a:r>
              <a:rPr lang="ja-JP" altLang="ja-JP" sz="1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のトランジスタのベースの間の電位差は</a:t>
            </a:r>
            <a:r>
              <a:rPr lang="en-US" altLang="ja-JP" sz="1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V</a:t>
            </a:r>
            <a:r>
              <a:rPr lang="en-US" altLang="ja-JP" sz="1600" kern="100" baseline="-250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CC</a:t>
            </a:r>
            <a:r>
              <a:rPr lang="en-US" altLang="ja-JP" sz="1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-V</a:t>
            </a:r>
            <a:r>
              <a:rPr lang="en-US" altLang="ja-JP" sz="1600" kern="100" baseline="-250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LED</a:t>
            </a:r>
            <a:r>
              <a:rPr lang="en-US" altLang="ja-JP" sz="1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-V</a:t>
            </a:r>
            <a:r>
              <a:rPr lang="en-US" altLang="ja-JP" sz="1600" kern="100" baseline="-250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BE</a:t>
            </a:r>
            <a:r>
              <a:rPr lang="en-US" altLang="ja-JP" sz="1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=3-1.8-0.7=0.5(V)</a:t>
            </a:r>
            <a:r>
              <a:rPr lang="ja-JP" altLang="ja-JP" sz="1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です。他方、</a:t>
            </a:r>
            <a:r>
              <a:rPr lang="en-US" altLang="ja-JP" sz="1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ON</a:t>
            </a:r>
            <a:r>
              <a:rPr lang="ja-JP" altLang="ja-JP" sz="1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のトランジスタのコレクタと</a:t>
            </a:r>
            <a:r>
              <a:rPr lang="en-US" altLang="ja-JP" sz="1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OFF</a:t>
            </a:r>
            <a:r>
              <a:rPr lang="ja-JP" altLang="ja-JP" sz="1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のトランジスタのベースの間の電位差はほぼ</a:t>
            </a:r>
            <a:r>
              <a:rPr lang="en-US" altLang="ja-JP" sz="1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0</a:t>
            </a:r>
            <a:r>
              <a:rPr lang="ja-JP" altLang="ja-JP" sz="1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です。</a:t>
            </a:r>
            <a:endParaRPr lang="en-US" altLang="ja-JP" sz="1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そこで、電源を短時間切断した直後にトランジスタに電流が流れ始める際に、充電されているコンデンサが</a:t>
            </a:r>
            <a:r>
              <a:rPr lang="en-US" altLang="ja-JP" sz="1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ON</a:t>
            </a:r>
            <a:r>
              <a:rPr lang="ja-JP" altLang="ja-JP" sz="1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となっていたトランジスタのベース電流を抑制するので、</a:t>
            </a:r>
            <a:r>
              <a:rPr lang="en-US" altLang="ja-JP" sz="1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OFF</a:t>
            </a:r>
            <a:r>
              <a:rPr lang="ja-JP" altLang="ja-JP" sz="1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となっていたトランジスタのベース電流が先に流れて、状態が反転します。なお、ここで使用した電解コンデンサには極性があります。</a:t>
            </a:r>
            <a:endParaRPr kumimoji="1" lang="ja-JP" altLang="en-US" sz="1600" dirty="0"/>
          </a:p>
        </p:txBody>
      </p:sp>
    </p:spTree>
    <p:extLst>
      <p:ext uri="{BB962C8B-B14F-4D97-AF65-F5344CB8AC3E}">
        <p14:creationId xmlns:p14="http://schemas.microsoft.com/office/powerpoint/2010/main" val="2010488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4F5F217-75B3-4615-A4EF-1FB120997207}"/>
              </a:ext>
            </a:extLst>
          </p:cNvPr>
          <p:cNvSpPr>
            <a:spLocks noChangeArrowheads="1"/>
          </p:cNvSpPr>
          <p:nvPr/>
        </p:nvSpPr>
        <p:spPr bwMode="auto">
          <a:xfrm>
            <a:off x="0" y="0"/>
            <a:ext cx="19083312" cy="114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5" name="Rectangle 3">
            <a:extLst>
              <a:ext uri="{FF2B5EF4-FFF2-40B4-BE49-F238E27FC236}">
                <a16:creationId xmlns:a16="http://schemas.microsoft.com/office/drawing/2014/main" id="{FFAE36C1-C3C6-4C19-8DDF-52BE90CA78CA}"/>
              </a:ext>
            </a:extLst>
          </p:cNvPr>
          <p:cNvSpPr>
            <a:spLocks noChangeArrowheads="1"/>
          </p:cNvSpPr>
          <p:nvPr/>
        </p:nvSpPr>
        <p:spPr bwMode="auto">
          <a:xfrm>
            <a:off x="2486277" y="4069338"/>
            <a:ext cx="37560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25 </a:t>
            </a:r>
            <a:r>
              <a:rPr kumimoji="0" lang="ja-JP" altLang="en-US"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単安定マルチバイブレータ  </a:t>
            </a:r>
            <a:endParaRPr kumimoji="0" lang="ja-JP" altLang="en-US" b="1" dirty="0">
              <a:latin typeface="メイリオ" panose="020B0604030504040204" pitchFamily="50" charset="-128"/>
              <a:ea typeface="メイリオ" panose="020B0604030504040204" pitchFamily="50" charset="-128"/>
            </a:endParaRPr>
          </a:p>
        </p:txBody>
      </p:sp>
      <p:sp>
        <p:nvSpPr>
          <p:cNvPr id="4" name="Rectangle 2">
            <a:extLst>
              <a:ext uri="{FF2B5EF4-FFF2-40B4-BE49-F238E27FC236}">
                <a16:creationId xmlns:a16="http://schemas.microsoft.com/office/drawing/2014/main" id="{D3FDC077-CB20-4D1F-B587-112020985082}"/>
              </a:ext>
            </a:extLst>
          </p:cNvPr>
          <p:cNvSpPr>
            <a:spLocks noChangeArrowheads="1"/>
          </p:cNvSpPr>
          <p:nvPr/>
        </p:nvSpPr>
        <p:spPr bwMode="auto">
          <a:xfrm>
            <a:off x="1916348" y="348271"/>
            <a:ext cx="623920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66675" algn="l" defTabSz="914400" rtl="0" eaLnBrk="0" fontAlgn="base" latinLnBrk="0" hangingPunct="0">
              <a:lnSpc>
                <a:spcPct val="100000"/>
              </a:lnSpc>
              <a:spcBef>
                <a:spcPct val="0"/>
              </a:spcBef>
              <a:spcAft>
                <a:spcPct val="0"/>
              </a:spcAft>
              <a:buClrTx/>
              <a:buSzTx/>
              <a:buFontTx/>
              <a:buNone/>
              <a:tabLst/>
            </a:pPr>
            <a:r>
              <a:rPr kumimoji="0" lang="ja-JP" altLang="ja-JP" sz="32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4.4　単安定マルチバイブレータ</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pic>
        <p:nvPicPr>
          <p:cNvPr id="3073" name="図 52">
            <a:extLst>
              <a:ext uri="{FF2B5EF4-FFF2-40B4-BE49-F238E27FC236}">
                <a16:creationId xmlns:a16="http://schemas.microsoft.com/office/drawing/2014/main" id="{12AEBF8D-2911-4D1A-A6A8-447047128A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408" y="1201349"/>
            <a:ext cx="6943790" cy="28120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062D87D7-892B-4C52-9423-116DF2774CB3}"/>
              </a:ext>
            </a:extLst>
          </p:cNvPr>
          <p:cNvSpPr>
            <a:spLocks noChangeArrowheads="1"/>
          </p:cNvSpPr>
          <p:nvPr/>
        </p:nvSpPr>
        <p:spPr bwMode="auto">
          <a:xfrm>
            <a:off x="597408" y="4595457"/>
            <a:ext cx="1076553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単安定マルチバイブレータは入力がない待機状態では入力側のトランジスタが</a:t>
            </a:r>
            <a:r>
              <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OFF</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で、出力側のトランジスタが</a:t>
            </a:r>
            <a:r>
              <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ON</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です。入力側のトランジスタの</a:t>
            </a:r>
            <a:r>
              <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V</a:t>
            </a:r>
            <a:r>
              <a:rPr kumimoji="0" lang="en-US" altLang="ja-JP" sz="1600" b="0" i="0" u="none" strike="noStrike" cap="none" normalizeH="0" baseline="-3000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CE</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が低下すると結合コンデンサを通して出力側のトランジスタのベース電圧を下げ、その変化が循環して、出力側のトランジスタが</a:t>
            </a:r>
            <a:r>
              <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OFF</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状態になります。待機状態でコンデンサ</a:t>
            </a:r>
            <a:r>
              <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(33μF)</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に充電された電荷により一旦は</a:t>
            </a:r>
            <a:r>
              <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OFF </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状態になります。しかし、電源から</a:t>
            </a:r>
            <a:r>
              <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20kΩ</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の抵抗を通して電流が流れコンデンサを正に向かって充電します。やがて、ベースに電流が流れ始めると出力側のトランジスタは</a:t>
            </a:r>
            <a:r>
              <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OFF</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状態を脱出して</a:t>
            </a:r>
            <a:r>
              <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ON</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状態に復帰します。この復帰動作を</a:t>
            </a:r>
            <a:r>
              <a:rPr kumimoji="0" lang="ja-JP"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4.2で述べたマルチバイブレータが繰り返して発振しています。信号が来た時に、一回だけ動作する回路が単安定マルチバイブレータです。</a:t>
            </a:r>
            <a:endParaRPr kumimoji="0" lang="ja-JP" altLang="ja-JP" sz="16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06B8CD2A-C69F-426E-B807-F6A1465CFC78}"/>
              </a:ext>
            </a:extLst>
          </p:cNvPr>
          <p:cNvSpPr txBox="1"/>
          <p:nvPr/>
        </p:nvSpPr>
        <p:spPr>
          <a:xfrm>
            <a:off x="7936992" y="1598039"/>
            <a:ext cx="3657600" cy="1754326"/>
          </a:xfrm>
          <a:prstGeom prst="rect">
            <a:avLst/>
          </a:prstGeom>
          <a:noFill/>
        </p:spPr>
        <p:txBody>
          <a:bodyPr wrap="square" rtlCol="0">
            <a:spAutoFit/>
          </a:bodyPr>
          <a:lstStyle/>
          <a:p>
            <a:r>
              <a:rPr kumimoji="0" lang="ja-JP" altLang="en-US" sz="18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単安定マルチバイブレータの回路は右下の図のように入力電圧が低レベルに遷移すると回路で決まるパルス幅の正のパルスを発生します。この回路はパルスを遅延して転送します。</a:t>
            </a:r>
            <a:endParaRPr kumimoji="1" lang="ja-JP" altLang="en-US" dirty="0"/>
          </a:p>
        </p:txBody>
      </p:sp>
    </p:spTree>
    <p:extLst>
      <p:ext uri="{BB962C8B-B14F-4D97-AF65-F5344CB8AC3E}">
        <p14:creationId xmlns:p14="http://schemas.microsoft.com/office/powerpoint/2010/main" val="432255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自動的に生成された説明">
            <a:extLst>
              <a:ext uri="{FF2B5EF4-FFF2-40B4-BE49-F238E27FC236}">
                <a16:creationId xmlns:a16="http://schemas.microsoft.com/office/drawing/2014/main" id="{12DFA9ED-0023-4648-BC2F-BA456ED19F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908" y="1672376"/>
            <a:ext cx="7908386" cy="3969402"/>
          </a:xfrm>
          <a:prstGeom prst="rect">
            <a:avLst/>
          </a:prstGeom>
        </p:spPr>
      </p:pic>
      <p:sp>
        <p:nvSpPr>
          <p:cNvPr id="4" name="テキスト ボックス 3">
            <a:extLst>
              <a:ext uri="{FF2B5EF4-FFF2-40B4-BE49-F238E27FC236}">
                <a16:creationId xmlns:a16="http://schemas.microsoft.com/office/drawing/2014/main" id="{1DABBB4D-F4E0-48A7-BEAC-71FD02C7B4B0}"/>
              </a:ext>
            </a:extLst>
          </p:cNvPr>
          <p:cNvSpPr txBox="1"/>
          <p:nvPr/>
        </p:nvSpPr>
        <p:spPr>
          <a:xfrm>
            <a:off x="1230923" y="586154"/>
            <a:ext cx="9362049" cy="954107"/>
          </a:xfrm>
          <a:prstGeom prst="rect">
            <a:avLst/>
          </a:prstGeom>
          <a:noFill/>
        </p:spPr>
        <p:txBody>
          <a:bodyPr wrap="square" rtlCol="0">
            <a:spAutoFit/>
          </a:bodyPr>
          <a:lstStyle/>
          <a:p>
            <a:r>
              <a:rPr kumimoji="0" lang="en-US" altLang="ja-JP" sz="28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4.5 </a:t>
            </a:r>
            <a:r>
              <a:rPr kumimoji="0" lang="ja-JP" altLang="en-US" sz="28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３</a:t>
            </a:r>
            <a:r>
              <a:rPr kumimoji="0" lang="ja-JP" altLang="en-US" sz="28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段に直列した単安定マルチバイブレータによるパルス転送の実験回路</a:t>
            </a:r>
            <a:endParaRPr kumimoji="1" lang="ja-JP" altLang="en-US" sz="2800" dirty="0"/>
          </a:p>
        </p:txBody>
      </p:sp>
      <p:sp>
        <p:nvSpPr>
          <p:cNvPr id="5" name="テキスト ボックス 4">
            <a:extLst>
              <a:ext uri="{FF2B5EF4-FFF2-40B4-BE49-F238E27FC236}">
                <a16:creationId xmlns:a16="http://schemas.microsoft.com/office/drawing/2014/main" id="{112128B6-C4E0-41D8-9050-E5D6407B24B4}"/>
              </a:ext>
            </a:extLst>
          </p:cNvPr>
          <p:cNvSpPr txBox="1"/>
          <p:nvPr/>
        </p:nvSpPr>
        <p:spPr>
          <a:xfrm>
            <a:off x="1570893" y="5902514"/>
            <a:ext cx="8780585" cy="369332"/>
          </a:xfrm>
          <a:prstGeom prst="rect">
            <a:avLst/>
          </a:prstGeom>
          <a:noFill/>
        </p:spPr>
        <p:txBody>
          <a:bodyPr wrap="square" rtlCol="0">
            <a:spAutoFit/>
          </a:bodyPr>
          <a:lstStyle/>
          <a:p>
            <a:r>
              <a:rPr kumimoji="0" lang="ja-JP" altLang="ja-JP"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2</a:t>
            </a:r>
            <a:r>
              <a:rPr kumimoji="0" lang="ja-JP" altLang="en-US"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６</a:t>
            </a:r>
            <a:r>
              <a:rPr kumimoji="0" lang="en-US" altLang="ja-JP"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sz="18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３</a:t>
            </a:r>
            <a:r>
              <a:rPr kumimoji="0" lang="ja-JP" altLang="en-US" sz="180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段に直列した単安定マルチバイブレータによるパルス転送の実験回路</a:t>
            </a:r>
            <a:endParaRPr kumimoji="1" lang="ja-JP" altLang="en-US" dirty="0"/>
          </a:p>
        </p:txBody>
      </p:sp>
    </p:spTree>
    <p:extLst>
      <p:ext uri="{BB962C8B-B14F-4D97-AF65-F5344CB8AC3E}">
        <p14:creationId xmlns:p14="http://schemas.microsoft.com/office/powerpoint/2010/main" val="1812582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4F5F217-75B3-4615-A4EF-1FB120997207}"/>
              </a:ext>
            </a:extLst>
          </p:cNvPr>
          <p:cNvSpPr>
            <a:spLocks noChangeArrowheads="1"/>
          </p:cNvSpPr>
          <p:nvPr/>
        </p:nvSpPr>
        <p:spPr bwMode="auto">
          <a:xfrm>
            <a:off x="0" y="0"/>
            <a:ext cx="19083312" cy="114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3" name="Rectangle 3">
            <a:extLst>
              <a:ext uri="{FF2B5EF4-FFF2-40B4-BE49-F238E27FC236}">
                <a16:creationId xmlns:a16="http://schemas.microsoft.com/office/drawing/2014/main" id="{6283F2DD-9324-4365-A828-0E09A39CFAFB}"/>
              </a:ext>
            </a:extLst>
          </p:cNvPr>
          <p:cNvSpPr>
            <a:spLocks noChangeArrowheads="1"/>
          </p:cNvSpPr>
          <p:nvPr/>
        </p:nvSpPr>
        <p:spPr bwMode="auto">
          <a:xfrm>
            <a:off x="1362041" y="313076"/>
            <a:ext cx="887873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533400"/>
            <a:b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br>
            <a:r>
              <a:rPr kumimoji="0" lang="en-US" altLang="ja-JP" sz="32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4.6 CR</a:t>
            </a:r>
            <a:r>
              <a:rPr kumimoji="0" lang="ja-JP" altLang="en-US" sz="32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結合回路に</a:t>
            </a:r>
            <a:r>
              <a:rPr kumimoji="0" lang="ja-JP" altLang="en-US" sz="32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よるパルス転送の実験</a:t>
            </a:r>
            <a:endParaRPr kumimoji="0" lang="ja-JP" altLang="en-US" sz="32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8970CF59-E723-4863-9930-13B94D498119}"/>
              </a:ext>
            </a:extLst>
          </p:cNvPr>
          <p:cNvSpPr txBox="1"/>
          <p:nvPr/>
        </p:nvSpPr>
        <p:spPr>
          <a:xfrm>
            <a:off x="1362040" y="4435612"/>
            <a:ext cx="7032689" cy="400110"/>
          </a:xfrm>
          <a:prstGeom prst="rect">
            <a:avLst/>
          </a:prstGeom>
          <a:noFill/>
        </p:spPr>
        <p:txBody>
          <a:bodyPr wrap="square" rtlCol="0">
            <a:spAutoFit/>
          </a:bodyPr>
          <a:lstStyle/>
          <a:p>
            <a:r>
              <a:rPr kumimoji="0" lang="ja-JP" altLang="ja-JP" sz="20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sz="20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2</a:t>
            </a:r>
            <a:r>
              <a:rPr kumimoji="0" lang="ja-JP" altLang="en-US" sz="20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７</a:t>
            </a:r>
            <a:r>
              <a:rPr kumimoji="0" lang="en-US" altLang="ja-JP" sz="20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kumimoji="0" lang="en-US" altLang="ja-JP" sz="20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CR</a:t>
            </a:r>
            <a:r>
              <a:rPr kumimoji="0" lang="ja-JP" altLang="en-US" sz="20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結合回路に</a:t>
            </a:r>
            <a:r>
              <a:rPr kumimoji="0" lang="ja-JP" altLang="en-US" sz="20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よるパルス転送の実験回路</a:t>
            </a:r>
            <a:endParaRPr kumimoji="1" lang="ja-JP" altLang="en-US" sz="2000" dirty="0">
              <a:latin typeface="メイリオ" panose="020B0604030504040204" pitchFamily="50" charset="-128"/>
              <a:ea typeface="メイリオ" panose="020B0604030504040204" pitchFamily="50" charset="-128"/>
            </a:endParaRPr>
          </a:p>
        </p:txBody>
      </p:sp>
      <p:sp>
        <p:nvSpPr>
          <p:cNvPr id="4" name="Rectangle 2">
            <a:extLst>
              <a:ext uri="{FF2B5EF4-FFF2-40B4-BE49-F238E27FC236}">
                <a16:creationId xmlns:a16="http://schemas.microsoft.com/office/drawing/2014/main" id="{F99F8852-3521-482E-AE09-79BD16D01D50}"/>
              </a:ext>
            </a:extLst>
          </p:cNvPr>
          <p:cNvSpPr>
            <a:spLocks noChangeArrowheads="1"/>
          </p:cNvSpPr>
          <p:nvPr/>
        </p:nvSpPr>
        <p:spPr bwMode="auto">
          <a:xfrm>
            <a:off x="1277206" y="100592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6" name="図 5" descr="ダイアグラム, 概略図&#10;&#10;自動的に生成された説明">
            <a:extLst>
              <a:ext uri="{FF2B5EF4-FFF2-40B4-BE49-F238E27FC236}">
                <a16:creationId xmlns:a16="http://schemas.microsoft.com/office/drawing/2014/main" id="{0967B8E9-F84B-4C51-AA60-DF6CC7509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040" y="986081"/>
            <a:ext cx="8007043" cy="3317769"/>
          </a:xfrm>
          <a:prstGeom prst="rect">
            <a:avLst/>
          </a:prstGeom>
        </p:spPr>
      </p:pic>
      <p:sp>
        <p:nvSpPr>
          <p:cNvPr id="5" name="テキスト ボックス 4">
            <a:extLst>
              <a:ext uri="{FF2B5EF4-FFF2-40B4-BE49-F238E27FC236}">
                <a16:creationId xmlns:a16="http://schemas.microsoft.com/office/drawing/2014/main" id="{D52CFE50-7443-4704-92C6-8F52F3F2D16C}"/>
              </a:ext>
            </a:extLst>
          </p:cNvPr>
          <p:cNvSpPr txBox="1"/>
          <p:nvPr/>
        </p:nvSpPr>
        <p:spPr>
          <a:xfrm>
            <a:off x="1362040" y="4967484"/>
            <a:ext cx="10356348" cy="1477328"/>
          </a:xfrm>
          <a:prstGeom prst="rect">
            <a:avLst/>
          </a:prstGeom>
          <a:noFill/>
        </p:spPr>
        <p:txBody>
          <a:bodyPr wrap="square" rtlCol="0">
            <a:spAutoFit/>
          </a:bodyPr>
          <a:lstStyle/>
          <a:p>
            <a:r>
              <a:rPr kumimoji="1" lang="ja-JP" altLang="en-US" dirty="0"/>
              <a:t>　</a:t>
            </a:r>
            <a:r>
              <a:rPr lang="ja-JP"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図</a:t>
            </a:r>
            <a:r>
              <a:rPr lang="en-US"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27 </a:t>
            </a:r>
            <a:r>
              <a:rPr lang="ja-JP"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に示すように</a:t>
            </a:r>
            <a:r>
              <a:rPr lang="en-US"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3 </a:t>
            </a:r>
            <a:r>
              <a:rPr lang="ja-JP"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段つないで入力に戻すとパルスが巡回して自動的に発振します。</a:t>
            </a:r>
            <a:r>
              <a:rPr lang="ja-JP" altLang="ja-JP" sz="1800" kern="100" dirty="0">
                <a:effectLst/>
                <a:latin typeface="メイリオ" panose="020B0604030504040204" pitchFamily="50" charset="-128"/>
                <a:ea typeface="メイリオ" panose="020B0604030504040204" pitchFamily="50" charset="-128"/>
                <a:cs typeface="ＭＳ 明朝" panose="02020609040205080304" pitchFamily="17" charset="-128"/>
              </a:rPr>
              <a:t>このパルスを</a:t>
            </a:r>
            <a:r>
              <a:rPr lang="en-US" altLang="ja-JP" sz="1800" kern="100" dirty="0">
                <a:effectLst/>
                <a:latin typeface="メイリオ" panose="020B0604030504040204" pitchFamily="50" charset="-128"/>
                <a:ea typeface="メイリオ" panose="020B0604030504040204" pitchFamily="50" charset="-128"/>
                <a:cs typeface="ＭＳ 明朝" panose="02020609040205080304" pitchFamily="17" charset="-128"/>
              </a:rPr>
              <a:t>3</a:t>
            </a:r>
            <a:r>
              <a:rPr lang="ja-JP" altLang="ja-JP" sz="1800" kern="100" dirty="0">
                <a:effectLst/>
                <a:latin typeface="メイリオ" panose="020B0604030504040204" pitchFamily="50" charset="-128"/>
                <a:ea typeface="メイリオ" panose="020B0604030504040204" pitchFamily="50" charset="-128"/>
                <a:cs typeface="ＭＳ 明朝" panose="02020609040205080304" pitchFamily="17" charset="-128"/>
              </a:rPr>
              <a:t>段以上に転送するラインの出力を入力に戻して、自動的な発振をさせようとすると遷移する瞬間における変化が</a:t>
            </a:r>
            <a:r>
              <a:rPr lang="ja-JP"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連結して正常に動作しません。</a:t>
            </a:r>
            <a:endParaRPr lang="en-US"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endParaRPr>
          </a:p>
          <a:p>
            <a:r>
              <a:rPr lang="ja-JP" altLang="en-US" kern="100" dirty="0">
                <a:solidFill>
                  <a:srgbClr val="000000"/>
                </a:solidFill>
                <a:latin typeface="メイリオ" panose="020B0604030504040204" pitchFamily="50" charset="-128"/>
                <a:ea typeface="メイリオ" panose="020B0604030504040204" pitchFamily="50" charset="-128"/>
                <a:cs typeface="ＭＳ 明朝" panose="02020609040205080304" pitchFamily="17" charset="-128"/>
              </a:rPr>
              <a:t>　</a:t>
            </a:r>
            <a:r>
              <a:rPr lang="ja-JP"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図</a:t>
            </a:r>
            <a:r>
              <a:rPr lang="en-US"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27 </a:t>
            </a:r>
            <a:r>
              <a:rPr lang="ja-JP"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の回路は実験回路であって、実用的な回路の</a:t>
            </a:r>
            <a:r>
              <a:rPr lang="en-US"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LED</a:t>
            </a:r>
            <a:r>
              <a:rPr lang="ja-JP"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はトランジスタのコレクタと負荷抵抗の間に挿入にて、待機状態に点灯させておきます。</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32817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4F5F217-75B3-4615-A4EF-1FB120997207}"/>
              </a:ext>
            </a:extLst>
          </p:cNvPr>
          <p:cNvSpPr>
            <a:spLocks noChangeArrowheads="1"/>
          </p:cNvSpPr>
          <p:nvPr/>
        </p:nvSpPr>
        <p:spPr bwMode="auto">
          <a:xfrm>
            <a:off x="0" y="0"/>
            <a:ext cx="19083312" cy="114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3" name="Rectangle 3">
            <a:extLst>
              <a:ext uri="{FF2B5EF4-FFF2-40B4-BE49-F238E27FC236}">
                <a16:creationId xmlns:a16="http://schemas.microsoft.com/office/drawing/2014/main" id="{6283F2DD-9324-4365-A828-0E09A39CFAFB}"/>
              </a:ext>
            </a:extLst>
          </p:cNvPr>
          <p:cNvSpPr>
            <a:spLocks noChangeArrowheads="1"/>
          </p:cNvSpPr>
          <p:nvPr/>
        </p:nvSpPr>
        <p:spPr bwMode="auto">
          <a:xfrm>
            <a:off x="1277206" y="33903"/>
            <a:ext cx="8878730"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533400"/>
            <a:b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br>
            <a:endParaRPr kumimoji="0" lang="ja-JP" altLang="en-US" sz="3200" i="0" u="none" strike="noStrike" cap="none" normalizeH="0" baseline="0" dirty="0">
              <a:ln>
                <a:noFill/>
              </a:ln>
              <a:solidFill>
                <a:schemeClr val="tx1"/>
              </a:solidFill>
              <a:effectLst/>
            </a:endParaRPr>
          </a:p>
          <a:p>
            <a:pPr indent="533400"/>
            <a:endParaRPr kumimoji="0" lang="ja-JP" altLang="ja-JP" sz="32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533400" algn="l" defTabSz="914400" rtl="0" eaLnBrk="0" fontAlgn="base" latinLnBrk="0" hangingPunct="0">
              <a:lnSpc>
                <a:spcPct val="100000"/>
              </a:lnSpc>
              <a:spcBef>
                <a:spcPct val="0"/>
              </a:spcBef>
              <a:spcAft>
                <a:spcPct val="0"/>
              </a:spcAft>
              <a:buClrTx/>
              <a:buSzTx/>
              <a:buFontTx/>
              <a:buNone/>
              <a:tabLst/>
            </a:pPr>
            <a:endParaRPr kumimoji="0" lang="ja-JP" altLang="en-US" sz="32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4" name="Rectangle 2">
            <a:extLst>
              <a:ext uri="{FF2B5EF4-FFF2-40B4-BE49-F238E27FC236}">
                <a16:creationId xmlns:a16="http://schemas.microsoft.com/office/drawing/2014/main" id="{F99F8852-3521-482E-AE09-79BD16D01D50}"/>
              </a:ext>
            </a:extLst>
          </p:cNvPr>
          <p:cNvSpPr>
            <a:spLocks noChangeArrowheads="1"/>
          </p:cNvSpPr>
          <p:nvPr/>
        </p:nvSpPr>
        <p:spPr bwMode="auto">
          <a:xfrm>
            <a:off x="1277206" y="100592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Rectangle 3">
            <a:extLst>
              <a:ext uri="{FF2B5EF4-FFF2-40B4-BE49-F238E27FC236}">
                <a16:creationId xmlns:a16="http://schemas.microsoft.com/office/drawing/2014/main" id="{09C71636-C30A-4444-BF80-6D8026B1AD59}"/>
              </a:ext>
            </a:extLst>
          </p:cNvPr>
          <p:cNvSpPr>
            <a:spLocks noChangeArrowheads="1"/>
          </p:cNvSpPr>
          <p:nvPr/>
        </p:nvSpPr>
        <p:spPr bwMode="auto">
          <a:xfrm>
            <a:off x="984598" y="1848386"/>
            <a:ext cx="9829706" cy="333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pPr>
            <a:endParaRPr kumimoji="0" lang="ja-JP" altLang="en-US" sz="1100" b="0" i="0" u="none" strike="noStrike" cap="none" normalizeH="0" baseline="0" dirty="0">
              <a:ln>
                <a:noFill/>
              </a:ln>
              <a:solidFill>
                <a:schemeClr val="tx1"/>
              </a:solidFill>
              <a:effectLst/>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ja-JP" altLang="en-US" sz="2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マルチバイブレータの結合コンデンサの値を変えて発振周波数を変えてみよう。</a:t>
            </a:r>
            <a:endParaRPr kumimoji="0" lang="ja-JP" altLang="en-US" sz="2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ja-JP" altLang="en-US" sz="2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マルチバイブレータによって単安定マルチバイブレータを駆動して、単安定マルチバイブレータの動作を確認してみよう。</a:t>
            </a:r>
            <a:endParaRPr kumimoji="0" lang="ja-JP" altLang="en-US" sz="2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ja-JP" altLang="en-US" sz="2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マルチバイブレータによってフリップフロップ回路を使った</a:t>
            </a:r>
            <a:r>
              <a:rPr kumimoji="0" lang="en-US" altLang="ja-JP" sz="2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a:t>
            </a:r>
            <a:r>
              <a:rPr kumimoji="0" lang="ja-JP" altLang="en-US" sz="2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進数の計数回路を作ってみよう。</a:t>
            </a:r>
            <a:endParaRPr kumimoji="0" lang="ja-JP" altLang="en-US" sz="2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ja-JP" altLang="en-US" sz="2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単安定マルチバイブレータを</a:t>
            </a:r>
            <a:r>
              <a:rPr kumimoji="0" lang="en-US" altLang="ja-JP" sz="2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a:t>
            </a:r>
            <a:r>
              <a:rPr kumimoji="0" lang="ja-JP" altLang="en-US" sz="2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段連結して、出力を入力に戻して、パルスを発生する回路を作ってその動作を考えてみよう。</a:t>
            </a:r>
            <a:endParaRPr kumimoji="0" lang="en-US" altLang="ja-JP" sz="2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457200" indent="-457200">
              <a:buFont typeface="+mj-lt"/>
              <a:buAutoNum type="arabicPeriod"/>
            </a:pPr>
            <a:r>
              <a:rPr lang="en-US" altLang="ja-JP" sz="2000" dirty="0">
                <a:latin typeface="メイリオ" panose="020B0604030504040204" pitchFamily="50" charset="-128"/>
                <a:ea typeface="メイリオ" panose="020B0604030504040204" pitchFamily="50" charset="-128"/>
              </a:rPr>
              <a:t>CR</a:t>
            </a:r>
            <a:r>
              <a:rPr lang="ja-JP" altLang="en-US" sz="2000" dirty="0">
                <a:latin typeface="メイリオ" panose="020B0604030504040204" pitchFamily="50" charset="-128"/>
                <a:ea typeface="メイリオ" panose="020B0604030504040204" pitchFamily="50" charset="-128"/>
              </a:rPr>
              <a:t>結合反転増幅器を</a:t>
            </a:r>
            <a:r>
              <a:rPr lang="en-US" altLang="ja" sz="2000" dirty="0">
                <a:latin typeface="メイリオ" panose="020B0604030504040204" pitchFamily="50" charset="-128"/>
                <a:ea typeface="メイリオ" panose="020B0604030504040204" pitchFamily="50" charset="-128"/>
              </a:rPr>
              <a:t>3</a:t>
            </a:r>
            <a:r>
              <a:rPr lang="ja-JP" altLang="en-US" sz="2000" dirty="0">
                <a:latin typeface="メイリオ" panose="020B0604030504040204" pitchFamily="50" charset="-128"/>
                <a:ea typeface="メイリオ" panose="020B0604030504040204" pitchFamily="50" charset="-128"/>
              </a:rPr>
              <a:t>段連結して、出力を入力に戻して、パルスを発生する</a:t>
            </a:r>
            <a:r>
              <a:rPr kumimoji="0" lang="ja-JP" altLang="en-US" sz="2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回路を作ってその動作を考えてみよう。</a:t>
            </a:r>
            <a:endParaRPr lang="ja" altLang="en-US" sz="2000" dirty="0">
              <a:latin typeface="メイリオ" panose="020B0604030504040204" pitchFamily="50" charset="-128"/>
              <a:ea typeface="メイリオ" panose="020B0604030504040204" pitchFamily="50" charset="-128"/>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endParaRPr kumimoji="0" lang="ja-JP" altLang="en-US" sz="2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0CD4174F-BB49-4F3E-A7AB-E5CFD45787F2}"/>
              </a:ext>
            </a:extLst>
          </p:cNvPr>
          <p:cNvSpPr txBox="1"/>
          <p:nvPr/>
        </p:nvSpPr>
        <p:spPr>
          <a:xfrm>
            <a:off x="1277206" y="1005924"/>
            <a:ext cx="9244490" cy="861774"/>
          </a:xfrm>
          <a:prstGeom prst="rect">
            <a:avLst/>
          </a:prstGeom>
          <a:noFill/>
        </p:spPr>
        <p:txBody>
          <a:bodyPr wrap="square" rtlCol="0">
            <a:spAutoFit/>
          </a:bodyPr>
          <a:lstStyle/>
          <a:p>
            <a:r>
              <a:rPr kumimoji="0" lang="en-US" altLang="ja-JP" sz="32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4.7  </a:t>
            </a:r>
            <a:r>
              <a:rPr kumimoji="0" lang="ja-JP" altLang="en-US" sz="32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実験の課題と研究</a:t>
            </a:r>
            <a:endParaRPr kumimoji="0" lang="ja-JP" altLang="en-US" sz="32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endParaRPr kumimoji="1" lang="ja-JP" altLang="en-US" dirty="0"/>
          </a:p>
        </p:txBody>
      </p:sp>
    </p:spTree>
    <p:extLst>
      <p:ext uri="{BB962C8B-B14F-4D97-AF65-F5344CB8AC3E}">
        <p14:creationId xmlns:p14="http://schemas.microsoft.com/office/powerpoint/2010/main" val="21139639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772</TotalTime>
  <Words>1257</Words>
  <Application>Microsoft Office PowerPoint</Application>
  <PresentationFormat>ワイド画面</PresentationFormat>
  <Paragraphs>55</Paragraphs>
  <Slides>8</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8</vt:i4>
      </vt:variant>
    </vt:vector>
  </HeadingPairs>
  <TitlesOfParts>
    <vt:vector size="17" baseType="lpstr">
      <vt:lpstr>HGP創英角ﾎﾟｯﾌﾟ体</vt:lpstr>
      <vt:lpstr>ＭＳＰgothic</vt:lpstr>
      <vt:lpstr>メイリオ</vt:lpstr>
      <vt:lpstr>游ゴシック</vt:lpstr>
      <vt:lpstr>游ゴシック Light</vt:lpstr>
      <vt:lpstr>游明朝</vt:lpstr>
      <vt:lpstr>Arial</vt:lpstr>
      <vt:lpstr>Times New Roman</vt:lpstr>
      <vt:lpstr>Office テーマ</vt:lpstr>
      <vt:lpstr>プログラムのしくみを学ぶ電子回路実験</vt:lpstr>
      <vt:lpstr>        4.1　非安定マルチバイブレータ  </vt:lpstr>
      <vt:lpstr>        4.2　データを移動する方法     </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3回</dc:title>
  <dc:creator>唐澤 信司</dc:creator>
  <cp:lastModifiedBy>唐澤 信司</cp:lastModifiedBy>
  <cp:revision>63</cp:revision>
  <dcterms:created xsi:type="dcterms:W3CDTF">2021-06-19T19:44:45Z</dcterms:created>
  <dcterms:modified xsi:type="dcterms:W3CDTF">2021-12-09T13:45:43Z</dcterms:modified>
</cp:coreProperties>
</file>